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301" r:id="rId4"/>
    <p:sldId id="259" r:id="rId5"/>
    <p:sldId id="260" r:id="rId6"/>
    <p:sldId id="281" r:id="rId7"/>
    <p:sldId id="282" r:id="rId8"/>
    <p:sldId id="258" r:id="rId9"/>
    <p:sldId id="263" r:id="rId10"/>
    <p:sldId id="264" r:id="rId11"/>
    <p:sldId id="261" r:id="rId12"/>
    <p:sldId id="262" r:id="rId13"/>
    <p:sldId id="291" r:id="rId14"/>
    <p:sldId id="271" r:id="rId15"/>
    <p:sldId id="270" r:id="rId16"/>
    <p:sldId id="289" r:id="rId17"/>
    <p:sldId id="288" r:id="rId18"/>
    <p:sldId id="302" r:id="rId19"/>
    <p:sldId id="287" r:id="rId20"/>
    <p:sldId id="265" r:id="rId21"/>
    <p:sldId id="279" r:id="rId22"/>
    <p:sldId id="266" r:id="rId23"/>
    <p:sldId id="268" r:id="rId24"/>
    <p:sldId id="269" r:id="rId25"/>
    <p:sldId id="267" r:id="rId26"/>
    <p:sldId id="272" r:id="rId27"/>
    <p:sldId id="308" r:id="rId28"/>
    <p:sldId id="285" r:id="rId29"/>
    <p:sldId id="293" r:id="rId30"/>
    <p:sldId id="294" r:id="rId31"/>
    <p:sldId id="295" r:id="rId32"/>
    <p:sldId id="296" r:id="rId33"/>
    <p:sldId id="304" r:id="rId34"/>
    <p:sldId id="305" r:id="rId35"/>
    <p:sldId id="306" r:id="rId36"/>
    <p:sldId id="303" r:id="rId37"/>
    <p:sldId id="307" r:id="rId38"/>
    <p:sldId id="297" r:id="rId39"/>
    <p:sldId id="298" r:id="rId40"/>
    <p:sldId id="299" r:id="rId41"/>
    <p:sldId id="300" r:id="rId42"/>
    <p:sldId id="273" r:id="rId43"/>
    <p:sldId id="276" r:id="rId44"/>
    <p:sldId id="274" r:id="rId45"/>
    <p:sldId id="290" r:id="rId46"/>
    <p:sldId id="275" r:id="rId47"/>
    <p:sldId id="28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94660"/>
  </p:normalViewPr>
  <p:slideViewPr>
    <p:cSldViewPr>
      <p:cViewPr varScale="1">
        <p:scale>
          <a:sx n="68" d="100"/>
          <a:sy n="68" d="100"/>
        </p:scale>
        <p:origin x="5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0"/>
      <c:rAngAx val="0"/>
    </c:view3D>
    <c:floor>
      <c:thickness val="0"/>
    </c:floor>
    <c:sideWall>
      <c:thickness val="0"/>
    </c:sideWall>
    <c:backWall>
      <c:thickness val="0"/>
    </c:backWall>
    <c:plotArea>
      <c:layout>
        <c:manualLayout>
          <c:layoutTarget val="inner"/>
          <c:xMode val="edge"/>
          <c:yMode val="edge"/>
          <c:x val="8.2119366428496279E-2"/>
          <c:y val="4.0142290269634711E-4"/>
          <c:w val="0.85834229570043852"/>
          <c:h val="0.99959857709730349"/>
        </c:manualLayout>
      </c:layout>
      <c:pie3DChart>
        <c:varyColors val="1"/>
        <c:ser>
          <c:idx val="0"/>
          <c:order val="0"/>
          <c:tx>
            <c:strRef>
              <c:f>Лист1!$B$1</c:f>
              <c:strCache>
                <c:ptCount val="1"/>
                <c:pt idx="0">
                  <c:v>Столбец1</c:v>
                </c:pt>
              </c:strCache>
            </c:strRef>
          </c:tx>
          <c:explosion val="27"/>
          <c:dPt>
            <c:idx val="0"/>
            <c:bubble3D val="0"/>
            <c:explosion val="10"/>
          </c:dPt>
          <c:dPt>
            <c:idx val="1"/>
            <c:bubble3D val="0"/>
            <c:explosion val="1"/>
          </c:dPt>
          <c:dPt>
            <c:idx val="2"/>
            <c:bubble3D val="0"/>
            <c:explosion val="1"/>
          </c:dPt>
          <c:dPt>
            <c:idx val="3"/>
            <c:bubble3D val="0"/>
            <c:explosion val="0"/>
          </c:dPt>
          <c:dPt>
            <c:idx val="4"/>
            <c:bubble3D val="0"/>
            <c:explosion val="0"/>
          </c:dPt>
          <c:dLbls>
            <c:dLbl>
              <c:idx val="4"/>
              <c:layout>
                <c:manualLayout>
                  <c:x val="4.3783201043505596E-2"/>
                  <c:y val="-6.593863702644174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ТЭП</c:v>
                </c:pt>
                <c:pt idx="1">
                  <c:v>Термопласты</c:v>
                </c:pt>
                <c:pt idx="2">
                  <c:v>Каучуки</c:v>
                </c:pt>
                <c:pt idx="3">
                  <c:v>Резина</c:v>
                </c:pt>
                <c:pt idx="4">
                  <c:v>Другие</c:v>
                </c:pt>
              </c:strCache>
            </c:strRef>
          </c:cat>
          <c:val>
            <c:numRef>
              <c:f>Лист1!$B$2:$B$6</c:f>
              <c:numCache>
                <c:formatCode>General</c:formatCode>
                <c:ptCount val="5"/>
                <c:pt idx="0">
                  <c:v>57</c:v>
                </c:pt>
                <c:pt idx="1">
                  <c:v>12</c:v>
                </c:pt>
                <c:pt idx="2">
                  <c:v>14</c:v>
                </c:pt>
                <c:pt idx="3">
                  <c:v>11</c:v>
                </c:pt>
                <c:pt idx="4">
                  <c:v>6</c:v>
                </c:pt>
              </c:numCache>
            </c:numRef>
          </c:val>
        </c:ser>
        <c:dLbls>
          <c:showLegendKey val="0"/>
          <c:showVal val="0"/>
          <c:showCatName val="0"/>
          <c:showSerName val="0"/>
          <c:showPercent val="0"/>
          <c:showBubbleSize val="0"/>
          <c:showLeaderLines val="1"/>
        </c:dLbls>
      </c:pie3DChart>
    </c:plotArea>
    <c:legend>
      <c:legendPos val="b"/>
      <c:legendEntry>
        <c:idx val="0"/>
        <c:txPr>
          <a:bodyPr/>
          <a:lstStyle/>
          <a:p>
            <a:pPr>
              <a:defRPr sz="1400" b="1"/>
            </a:pPr>
            <a:endParaRPr lang="ru-RU"/>
          </a:p>
        </c:txPr>
      </c:legendEntry>
      <c:legendEntry>
        <c:idx val="1"/>
        <c:txPr>
          <a:bodyPr/>
          <a:lstStyle/>
          <a:p>
            <a:pPr>
              <a:defRPr sz="1400" b="1"/>
            </a:pPr>
            <a:endParaRPr lang="ru-RU"/>
          </a:p>
        </c:txPr>
      </c:legendEntry>
      <c:legendEntry>
        <c:idx val="2"/>
        <c:txPr>
          <a:bodyPr/>
          <a:lstStyle/>
          <a:p>
            <a:pPr>
              <a:defRPr sz="1400" b="1"/>
            </a:pPr>
            <a:endParaRPr lang="ru-RU"/>
          </a:p>
        </c:txPr>
      </c:legendEntry>
      <c:legendEntry>
        <c:idx val="3"/>
        <c:txPr>
          <a:bodyPr/>
          <a:lstStyle/>
          <a:p>
            <a:pPr>
              <a:defRPr sz="1400" b="1"/>
            </a:pPr>
            <a:endParaRPr lang="ru-RU"/>
          </a:p>
        </c:txPr>
      </c:legendEntry>
      <c:legendEntry>
        <c:idx val="4"/>
        <c:txPr>
          <a:bodyPr/>
          <a:lstStyle/>
          <a:p>
            <a:pPr>
              <a:defRPr sz="1400" b="1"/>
            </a:pPr>
            <a:endParaRPr lang="ru-RU"/>
          </a:p>
        </c:txPr>
      </c:legendEntry>
      <c:layout>
        <c:manualLayout>
          <c:xMode val="edge"/>
          <c:yMode val="edge"/>
          <c:x val="0"/>
          <c:y val="3.7374254013705026E-2"/>
          <c:w val="0.97072153666880989"/>
          <c:h val="0.12336368007721385"/>
        </c:manualLayout>
      </c:layout>
      <c:overlay val="0"/>
      <c:spPr>
        <a:solidFill>
          <a:schemeClr val="bg1">
            <a:lumMod val="85000"/>
          </a:schemeClr>
        </a:solidFill>
        <a:effectLst>
          <a:outerShdw blurRad="50800" dist="38100" dir="10800000" algn="r" rotWithShape="0">
            <a:prstClr val="black">
              <a:alpha val="40000"/>
            </a:prstClr>
          </a:outerShdw>
        </a:effectLst>
        <a:scene3d>
          <a:camera prst="orthographicFront"/>
          <a:lightRig rig="threePt" dir="t"/>
        </a:scene3d>
        <a:sp3d>
          <a:bevelT prst="angle"/>
        </a:sp3d>
      </c:spPr>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8442967268397"/>
          <c:y val="4.8686757937642738E-2"/>
          <c:w val="0.82828610541168546"/>
          <c:h val="0.72936205390759068"/>
        </c:manualLayout>
      </c:layout>
      <c:barChart>
        <c:barDir val="col"/>
        <c:grouping val="clustered"/>
        <c:varyColors val="0"/>
        <c:ser>
          <c:idx val="0"/>
          <c:order val="0"/>
          <c:tx>
            <c:strRef>
              <c:f>Лист1!$B$1</c:f>
              <c:strCache>
                <c:ptCount val="1"/>
                <c:pt idx="0">
                  <c:v>Ряд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США</c:v>
                </c:pt>
                <c:pt idx="1">
                  <c:v>Германия</c:v>
                </c:pt>
                <c:pt idx="2">
                  <c:v>Аляска</c:v>
                </c:pt>
                <c:pt idx="3">
                  <c:v>Польша</c:v>
                </c:pt>
                <c:pt idx="4">
                  <c:v>Турция</c:v>
                </c:pt>
                <c:pt idx="5">
                  <c:v>КНР</c:v>
                </c:pt>
                <c:pt idx="6">
                  <c:v>Россия</c:v>
                </c:pt>
              </c:strCache>
            </c:strRef>
          </c:cat>
          <c:val>
            <c:numRef>
              <c:f>Лист1!$B$2:$B$8</c:f>
              <c:numCache>
                <c:formatCode>General</c:formatCode>
                <c:ptCount val="7"/>
                <c:pt idx="0">
                  <c:v>15</c:v>
                </c:pt>
                <c:pt idx="1">
                  <c:v>22.5</c:v>
                </c:pt>
                <c:pt idx="2">
                  <c:v>50</c:v>
                </c:pt>
                <c:pt idx="3">
                  <c:v>21</c:v>
                </c:pt>
                <c:pt idx="4">
                  <c:v>2.7</c:v>
                </c:pt>
                <c:pt idx="5">
                  <c:v>15</c:v>
                </c:pt>
                <c:pt idx="6">
                  <c:v>3.3</c:v>
                </c:pt>
              </c:numCache>
            </c:numRef>
          </c:val>
        </c:ser>
        <c:dLbls>
          <c:showLegendKey val="0"/>
          <c:showVal val="0"/>
          <c:showCatName val="0"/>
          <c:showSerName val="0"/>
          <c:showPercent val="0"/>
          <c:showBubbleSize val="0"/>
        </c:dLbls>
        <c:gapWidth val="32"/>
        <c:axId val="198561672"/>
        <c:axId val="198562456"/>
      </c:barChart>
      <c:catAx>
        <c:axId val="198561672"/>
        <c:scaling>
          <c:orientation val="minMax"/>
        </c:scaling>
        <c:delete val="0"/>
        <c:axPos val="b"/>
        <c:numFmt formatCode="General" sourceLinked="0"/>
        <c:majorTickMark val="out"/>
        <c:minorTickMark val="none"/>
        <c:tickLblPos val="nextTo"/>
        <c:spPr>
          <a:solidFill>
            <a:schemeClr val="bg1">
              <a:lumMod val="95000"/>
            </a:schemeClr>
          </a:solidFill>
        </c:spPr>
        <c:crossAx val="198562456"/>
        <c:crosses val="autoZero"/>
        <c:auto val="1"/>
        <c:lblAlgn val="ctr"/>
        <c:lblOffset val="50"/>
        <c:noMultiLvlLbl val="0"/>
      </c:catAx>
      <c:valAx>
        <c:axId val="198562456"/>
        <c:scaling>
          <c:orientation val="minMax"/>
          <c:max val="60"/>
          <c:min val="0"/>
        </c:scaling>
        <c:delete val="0"/>
        <c:axPos val="l"/>
        <c:majorGridlines/>
        <c:numFmt formatCode="General" sourceLinked="1"/>
        <c:majorTickMark val="out"/>
        <c:minorTickMark val="none"/>
        <c:tickLblPos val="nextTo"/>
        <c:spPr>
          <a:solidFill>
            <a:schemeClr val="bg1">
              <a:lumMod val="95000"/>
            </a:schemeClr>
          </a:solidFill>
        </c:spPr>
        <c:crossAx val="198561672"/>
        <c:crosses val="autoZero"/>
        <c:crossBetween val="between"/>
        <c:majorUnit val="15"/>
        <c:minorUnit val="1"/>
      </c:valAx>
      <c:spPr>
        <a:solidFill>
          <a:schemeClr val="bg1">
            <a:lumMod val="95000"/>
          </a:schemeClr>
        </a:solidFill>
        <a:ln>
          <a:solidFill>
            <a:schemeClr val="bg1">
              <a:lumMod val="85000"/>
            </a:schemeClr>
          </a:solidFill>
        </a:ln>
        <a:effectLst>
          <a:outerShdw blurRad="50800" dist="38100" dir="8100000" algn="tr" rotWithShape="0">
            <a:prstClr val="black">
              <a:alpha val="40000"/>
            </a:prstClr>
          </a:outerShdw>
        </a:effectLst>
        <a:scene3d>
          <a:camera prst="orthographicFront"/>
          <a:lightRig rig="threePt" dir="t"/>
        </a:scene3d>
        <a:sp3d>
          <a:bevelB w="165100" prst="coolSlant"/>
        </a:sp3d>
      </c:spPr>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solidFill>
                  <a:schemeClr val="dk1"/>
                </a:solidFill>
                <a:latin typeface="+mn-lt"/>
                <a:ea typeface="+mn-ea"/>
                <a:cs typeface="+mn-cs"/>
              </a:defRPr>
            </a:pPr>
            <a:r>
              <a:rPr lang="ru-RU" sz="1600" dirty="0" smtClean="0"/>
              <a:t>Потребление ПБВ в РФ до 2017 года (тыс. тонн)</a:t>
            </a:r>
            <a:endParaRPr lang="ru-RU" sz="1600" dirty="0"/>
          </a:p>
        </c:rich>
      </c:tx>
      <c:layout>
        <c:manualLayout>
          <c:xMode val="edge"/>
          <c:yMode val="edge"/>
          <c:x val="0.15820380165035824"/>
          <c:y val="1.2408111583118721E-2"/>
        </c:manualLayout>
      </c:layout>
      <c:overlay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prst="angle"/>
        </a:sp3d>
      </c:spPr>
    </c:title>
    <c:autoTitleDeleted val="0"/>
    <c:plotArea>
      <c:layout/>
      <c:barChart>
        <c:barDir val="col"/>
        <c:grouping val="clustered"/>
        <c:varyColors val="0"/>
        <c:ser>
          <c:idx val="0"/>
          <c:order val="0"/>
          <c:tx>
            <c:strRef>
              <c:f>Лист1!$B$1</c:f>
              <c:strCache>
                <c:ptCount val="1"/>
                <c:pt idx="0">
                  <c:v>Ряд 1</c:v>
                </c:pt>
              </c:strCache>
            </c:strRef>
          </c:tx>
          <c:invertIfNegative val="0"/>
          <c:cat>
            <c:numRef>
              <c:f>Лист1!$A$2:$A$9</c:f>
              <c:numCache>
                <c:formatCode>General</c:formatCode>
                <c:ptCount val="8"/>
                <c:pt idx="0">
                  <c:v>2010</c:v>
                </c:pt>
                <c:pt idx="1">
                  <c:v>2011</c:v>
                </c:pt>
                <c:pt idx="2">
                  <c:v>2012</c:v>
                </c:pt>
                <c:pt idx="3">
                  <c:v>2013</c:v>
                </c:pt>
                <c:pt idx="4">
                  <c:v>2014</c:v>
                </c:pt>
                <c:pt idx="5">
                  <c:v>2015</c:v>
                </c:pt>
                <c:pt idx="6">
                  <c:v>2016</c:v>
                </c:pt>
                <c:pt idx="7">
                  <c:v>2017</c:v>
                </c:pt>
              </c:numCache>
            </c:numRef>
          </c:cat>
          <c:val>
            <c:numRef>
              <c:f>Лист1!$B$2:$B$9</c:f>
              <c:numCache>
                <c:formatCode>General</c:formatCode>
                <c:ptCount val="8"/>
                <c:pt idx="0">
                  <c:v>40</c:v>
                </c:pt>
                <c:pt idx="1">
                  <c:v>65</c:v>
                </c:pt>
                <c:pt idx="2">
                  <c:v>108</c:v>
                </c:pt>
                <c:pt idx="3">
                  <c:v>162</c:v>
                </c:pt>
                <c:pt idx="4">
                  <c:v>180</c:v>
                </c:pt>
                <c:pt idx="5">
                  <c:v>200</c:v>
                </c:pt>
                <c:pt idx="6">
                  <c:v>212</c:v>
                </c:pt>
                <c:pt idx="7">
                  <c:v>222</c:v>
                </c:pt>
              </c:numCache>
            </c:numRef>
          </c:val>
        </c:ser>
        <c:dLbls>
          <c:showLegendKey val="0"/>
          <c:showVal val="0"/>
          <c:showCatName val="0"/>
          <c:showSerName val="0"/>
          <c:showPercent val="0"/>
          <c:showBubbleSize val="0"/>
        </c:dLbls>
        <c:gapWidth val="150"/>
        <c:axId val="197204368"/>
        <c:axId val="198560496"/>
      </c:barChart>
      <c:catAx>
        <c:axId val="197204368"/>
        <c:scaling>
          <c:orientation val="minMax"/>
        </c:scaling>
        <c:delete val="0"/>
        <c:axPos val="b"/>
        <c:numFmt formatCode="General" sourceLinked="1"/>
        <c:majorTickMark val="out"/>
        <c:minorTickMark val="none"/>
        <c:tickLblPos val="nextTo"/>
        <c:spPr>
          <a:solidFill>
            <a:srgbClr val="FFFF00"/>
          </a:solidFill>
        </c:spPr>
        <c:txPr>
          <a:bodyPr/>
          <a:lstStyle/>
          <a:p>
            <a:pPr>
              <a:defRPr sz="1200" b="1"/>
            </a:pPr>
            <a:endParaRPr lang="ru-RU"/>
          </a:p>
        </c:txPr>
        <c:crossAx val="198560496"/>
        <c:crosses val="autoZero"/>
        <c:auto val="1"/>
        <c:lblAlgn val="ctr"/>
        <c:lblOffset val="100"/>
        <c:noMultiLvlLbl val="0"/>
      </c:catAx>
      <c:valAx>
        <c:axId val="198560496"/>
        <c:scaling>
          <c:orientation val="minMax"/>
        </c:scaling>
        <c:delete val="0"/>
        <c:axPos val="l"/>
        <c:majorGridlines/>
        <c:numFmt formatCode="General" sourceLinked="1"/>
        <c:majorTickMark val="out"/>
        <c:minorTickMark val="none"/>
        <c:tickLblPos val="nextTo"/>
        <c:spPr>
          <a:solidFill>
            <a:srgbClr val="FFFF00"/>
          </a:solidFill>
        </c:spPr>
        <c:txPr>
          <a:bodyPr/>
          <a:lstStyle/>
          <a:p>
            <a:pPr>
              <a:defRPr sz="1200" b="1"/>
            </a:pPr>
            <a:endParaRPr lang="ru-RU"/>
          </a:p>
        </c:txPr>
        <c:crossAx val="197204368"/>
        <c:crosses val="autoZero"/>
        <c:crossBetween val="between"/>
      </c:valAx>
      <c:spPr>
        <a:solidFill>
          <a:schemeClr val="bg1">
            <a:lumMod val="95000"/>
          </a:schemeClr>
        </a:solidFill>
      </c:spPr>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6F784-9636-4420-8159-64C9C7ADB778}" type="datetimeFigureOut">
              <a:rPr lang="ru-RU" smtClean="0"/>
              <a:pPr/>
              <a:t>10.06.2015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FC730-2D0E-4895-B4C9-BA473487CCC0}" type="slidenum">
              <a:rPr lang="ru-RU" smtClean="0"/>
              <a:pPr/>
              <a:t>‹#›</a:t>
            </a:fld>
            <a:endParaRPr lang="ru-RU"/>
          </a:p>
        </p:txBody>
      </p:sp>
    </p:spTree>
    <p:extLst>
      <p:ext uri="{BB962C8B-B14F-4D97-AF65-F5344CB8AC3E}">
        <p14:creationId xmlns:p14="http://schemas.microsoft.com/office/powerpoint/2010/main" val="315517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AFC730-2D0E-4895-B4C9-BA473487CCC0}" type="slidenum">
              <a:rPr lang="ru-RU" smtClean="0"/>
              <a:pPr/>
              <a:t>2</a:t>
            </a:fld>
            <a:endParaRPr lang="ru-RU"/>
          </a:p>
        </p:txBody>
      </p:sp>
    </p:spTree>
    <p:extLst>
      <p:ext uri="{BB962C8B-B14F-4D97-AF65-F5344CB8AC3E}">
        <p14:creationId xmlns:p14="http://schemas.microsoft.com/office/powerpoint/2010/main" val="376074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060848"/>
            <a:ext cx="7772400" cy="1470025"/>
          </a:xfrm>
        </p:spPr>
        <p:txBody>
          <a:bodyPr/>
          <a:lstStyle/>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Text Box 4"/>
          <p:cNvSpPr txBox="1">
            <a:spLocks noChangeArrowheads="1"/>
          </p:cNvSpPr>
          <p:nvPr/>
        </p:nvSpPr>
        <p:spPr bwMode="auto">
          <a:xfrm>
            <a:off x="539552" y="1340768"/>
            <a:ext cx="8143932" cy="3416320"/>
          </a:xfrm>
          <a:prstGeom prst="rect">
            <a:avLst/>
          </a:prstGeom>
          <a:solidFill>
            <a:schemeClr val="bg1">
              <a:alpha val="51000"/>
            </a:schemeClr>
          </a:solidFill>
          <a:ln w="38100">
            <a:solidFill>
              <a:schemeClr val="tx2">
                <a:lumMod val="60000"/>
                <a:lumOff val="40000"/>
              </a:schemeClr>
            </a:solidFill>
            <a:miter lim="800000"/>
            <a:headEnd/>
            <a:tailEnd/>
          </a:ln>
          <a:effectLst/>
          <a:scene3d>
            <a:camera prst="orthographicFront"/>
            <a:lightRig rig="threePt" dir="t"/>
          </a:scene3d>
          <a:sp3d>
            <a:bevelT/>
          </a:sp3d>
        </p:spPr>
        <p:txBody>
          <a:bodyPr wrap="square">
            <a:spAutoFit/>
          </a:bodyPr>
          <a:lstStyle/>
          <a:p>
            <a:pPr algn="ctr"/>
            <a:endParaRPr lang="en-US" sz="2400" b="1" kern="10" dirty="0" smtClean="0">
              <a:ln w="9525">
                <a:noFill/>
                <a:round/>
                <a:headEnd/>
                <a:tailEnd/>
              </a:ln>
              <a:latin typeface="Times New Roman" pitchFamily="18" charset="0"/>
              <a:cs typeface="Times New Roman" pitchFamily="18" charset="0"/>
            </a:endParaRPr>
          </a:p>
          <a:p>
            <a:pPr algn="ctr"/>
            <a:r>
              <a:rPr lang="ru-RU" sz="2400" b="1" kern="10" dirty="0" smtClean="0">
                <a:ln w="9525">
                  <a:noFill/>
                  <a:round/>
                  <a:headEnd/>
                  <a:tailEnd/>
                </a:ln>
                <a:latin typeface="Times New Roman" pitchFamily="18" charset="0"/>
                <a:cs typeface="Times New Roman" pitchFamily="18" charset="0"/>
              </a:rPr>
              <a:t>Типы дренирующих асфальтобетонных смесей и асфальтобетонов в зарубежных странах и на территории Российской Федерации. </a:t>
            </a:r>
            <a:endParaRPr lang="en-US" sz="2400" b="1" kern="10" dirty="0" smtClean="0">
              <a:ln w="9525">
                <a:noFill/>
                <a:round/>
                <a:headEnd/>
                <a:tailEnd/>
              </a:ln>
              <a:latin typeface="Times New Roman" pitchFamily="18" charset="0"/>
              <a:cs typeface="Times New Roman" pitchFamily="18" charset="0"/>
            </a:endParaRPr>
          </a:p>
          <a:p>
            <a:pPr algn="ctr"/>
            <a:endParaRPr lang="en-US" sz="2400" b="1" kern="10" dirty="0" smtClean="0">
              <a:ln w="9525">
                <a:noFill/>
                <a:round/>
                <a:headEnd/>
                <a:tailEnd/>
              </a:ln>
              <a:latin typeface="Times New Roman" pitchFamily="18" charset="0"/>
              <a:cs typeface="Times New Roman" pitchFamily="18" charset="0"/>
            </a:endParaRPr>
          </a:p>
          <a:p>
            <a:pPr algn="ctr"/>
            <a:r>
              <a:rPr lang="ru-RU" sz="2400" b="1" kern="10" dirty="0" smtClean="0">
                <a:ln w="9525">
                  <a:noFill/>
                  <a:round/>
                  <a:headEnd/>
                  <a:tailEnd/>
                </a:ln>
                <a:latin typeface="Times New Roman" pitchFamily="18" charset="0"/>
                <a:cs typeface="Times New Roman" pitchFamily="18" charset="0"/>
              </a:rPr>
              <a:t>Требования к исходным минеральным материалам, органическим вяжущим и добавкам, применяемым при приготовлении дренирующих асфальтобетонных смесей.</a:t>
            </a:r>
            <a:endParaRPr lang="en-US" sz="4400" dirty="0" smtClean="0">
              <a:latin typeface="Times New Roman" pitchFamily="18" charset="0"/>
              <a:cs typeface="Times New Roman" pitchFamily="18" charset="0"/>
            </a:endParaRPr>
          </a:p>
          <a:p>
            <a:pPr algn="ctr">
              <a:buFont typeface="Arial" pitchFamily="34" charset="0"/>
              <a:buChar char="•"/>
            </a:pPr>
            <a:endParaRPr lang="en-US" sz="2400" b="1" kern="10" dirty="0" smtClean="0">
              <a:ln w="9525">
                <a:noFill/>
                <a:round/>
                <a:headEnd/>
                <a:tailEnd/>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332656"/>
            <a:ext cx="6696744" cy="923330"/>
          </a:xfrm>
          <a:prstGeom prst="rect">
            <a:avLst/>
          </a:prstGeom>
          <a:solidFill>
            <a:schemeClr val="bg1">
              <a:lumMod val="95000"/>
              <a:alpha val="84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b="1" dirty="0" smtClean="0">
                <a:latin typeface="Times New Roman" pitchFamily="18" charset="0"/>
                <a:cs typeface="Times New Roman" pitchFamily="18" charset="0"/>
              </a:rPr>
              <a:t>Требования к гранулометрическому составу и содержанию битумного вяжущего для различных типов дренирующего асфальтобетона в Финляндии</a:t>
            </a:r>
            <a:endParaRPr lang="ru-RU"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67545" y="1988836"/>
          <a:ext cx="8136902" cy="3456384"/>
        </p:xfrm>
        <a:graphic>
          <a:graphicData uri="http://schemas.openxmlformats.org/drawingml/2006/table">
            <a:tbl>
              <a:tblPr>
                <a:effectLst>
                  <a:innerShdw blurRad="63500" dist="50800" dir="18900000">
                    <a:prstClr val="black">
                      <a:alpha val="50000"/>
                    </a:prstClr>
                  </a:innerShdw>
                </a:effectLst>
              </a:tblPr>
              <a:tblGrid>
                <a:gridCol w="2145183"/>
                <a:gridCol w="1897228"/>
                <a:gridCol w="1502073"/>
                <a:gridCol w="1368283"/>
                <a:gridCol w="1224135"/>
              </a:tblGrid>
              <a:tr h="264448">
                <a:tc rowSpan="2">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Размеры сит, мм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Проходы, %, в зависимости от типа дренирующего асфальтобетона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92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90176">
                <a:tc vMerge="1">
                  <a:txBody>
                    <a:bodyPr/>
                    <a:lstStyle/>
                    <a:p>
                      <a:endParaRPr lang="ru-RU"/>
                    </a:p>
                  </a:txBody>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АА16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АА11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АА8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АА5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22,4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ru-RU"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ru-RU"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ru-RU"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ru-RU"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ru-RU"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40-62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ru-RU" sz="14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27-43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33-53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18-34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19-33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47-67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14-28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18-34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9-19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12-23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4-10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4-10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0,063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90176">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Содержание вяжущего,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4,7-5,3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5,0-5,5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5,0-5,8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5,0-6,0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268760"/>
            <a:ext cx="8229600" cy="2908919"/>
          </a:xfrm>
          <a:solidFill>
            <a:schemeClr val="bg1">
              <a:lumMod val="85000"/>
              <a:alpha val="87000"/>
            </a:schemeClr>
          </a:solidFill>
          <a:ln w="25400">
            <a:solidFill>
              <a:schemeClr val="bg1">
                <a:lumMod val="75000"/>
              </a:schemeClr>
            </a:solidFill>
          </a:ln>
          <a:scene3d>
            <a:camera prst="orthographicFront"/>
            <a:lightRig rig="threePt" dir="t"/>
          </a:scene3d>
          <a:sp3d>
            <a:bevelT/>
          </a:sp3d>
        </p:spPr>
        <p:txBody>
          <a:bodyPr>
            <a:normAutofit fontScale="77500" lnSpcReduction="20000"/>
          </a:bodyPr>
          <a:lstStyle/>
          <a:p>
            <a:pPr>
              <a:lnSpc>
                <a:spcPct val="160000"/>
              </a:lnSpc>
              <a:spcBef>
                <a:spcPts val="0"/>
              </a:spcBef>
            </a:pPr>
            <a:r>
              <a:rPr lang="ru-RU" sz="2400" dirty="0" smtClean="0">
                <a:latin typeface="Times New Roman" pitchFamily="18" charset="0"/>
                <a:cs typeface="Times New Roman" pitchFamily="18" charset="0"/>
              </a:rPr>
              <a:t>Нижний слой покрытия устраивают из пористого дренирующего асфальтобетона с максимальным размером частиц 16 или 22 мм толщиной слоя 40-50 мм</a:t>
            </a:r>
          </a:p>
          <a:p>
            <a:pPr>
              <a:lnSpc>
                <a:spcPct val="160000"/>
              </a:lnSpc>
              <a:spcBef>
                <a:spcPts val="0"/>
              </a:spcBef>
            </a:pPr>
            <a:r>
              <a:rPr lang="ru-RU" sz="2400" dirty="0" smtClean="0">
                <a:latin typeface="Times New Roman" pitchFamily="18" charset="0"/>
                <a:cs typeface="Times New Roman" pitchFamily="18" charset="0"/>
              </a:rPr>
              <a:t> Верхний слой покрытия из дренирующего асфальтобетона толщиной    25-30 мм и размером частиц менее 8 мм</a:t>
            </a:r>
          </a:p>
          <a:p>
            <a:endParaRPr lang="ru-RU" sz="2400" dirty="0" smtClean="0">
              <a:latin typeface="Times New Roman" pitchFamily="18" charset="0"/>
              <a:cs typeface="Times New Roman" pitchFamily="18" charset="0"/>
            </a:endParaRPr>
          </a:p>
          <a:p>
            <a:pPr marL="0" algn="just">
              <a:spcBef>
                <a:spcPts val="0"/>
              </a:spcBef>
              <a:buNone/>
            </a:pPr>
            <a:r>
              <a:rPr lang="ru-RU" sz="2200" dirty="0" smtClean="0">
                <a:latin typeface="Times New Roman" pitchFamily="18" charset="0"/>
                <a:cs typeface="Times New Roman" pitchFamily="18" charset="0"/>
              </a:rPr>
              <a:t>Верхний слой покрытия из дренирующего асфальтобетона служит «фильтром», предотвращая засорение нижележащего слоя и отводя воду с поверхности.</a:t>
            </a:r>
            <a:endParaRPr lang="ru-RU" sz="2200" dirty="0">
              <a:latin typeface="Times New Roman" pitchFamily="18" charset="0"/>
              <a:cs typeface="Times New Roman" pitchFamily="18" charset="0"/>
            </a:endParaRPr>
          </a:p>
        </p:txBody>
      </p:sp>
      <p:sp>
        <p:nvSpPr>
          <p:cNvPr id="4" name="Прямоугольник 3"/>
          <p:cNvSpPr/>
          <p:nvPr/>
        </p:nvSpPr>
        <p:spPr>
          <a:xfrm>
            <a:off x="539552" y="116632"/>
            <a:ext cx="8136904" cy="830997"/>
          </a:xfrm>
          <a:prstGeom prst="rect">
            <a:avLst/>
          </a:prstGeom>
          <a:solidFill>
            <a:schemeClr val="bg2">
              <a:alpha val="69000"/>
            </a:schemeClr>
          </a:solidFill>
          <a:ln w="1587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400" b="1" dirty="0" smtClean="0">
                <a:latin typeface="Times New Roman" pitchFamily="18" charset="0"/>
                <a:cs typeface="Times New Roman" pitchFamily="18" charset="0"/>
              </a:rPr>
              <a:t>Двухслойные покрытия из дренирующего асфальтобетона</a:t>
            </a:r>
            <a:endParaRPr lang="ru-RU" sz="2400" dirty="0">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a:off x="1835696" y="4437112"/>
            <a:ext cx="5476875" cy="2181225"/>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049" y="397064"/>
            <a:ext cx="7560840" cy="707886"/>
          </a:xfrm>
          <a:prstGeom prst="rect">
            <a:avLst/>
          </a:prstGeom>
          <a:solidFill>
            <a:schemeClr val="bg1">
              <a:lumMod val="85000"/>
              <a:alpha val="68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000" b="1" dirty="0" smtClean="0">
                <a:latin typeface="Times New Roman" pitchFamily="18" charset="0"/>
                <a:cs typeface="Times New Roman" pitchFamily="18" charset="0"/>
              </a:rPr>
              <a:t>Зерновые составы дренирующих асфальтобетонов для двухслойных покрытия</a:t>
            </a:r>
            <a:endParaRPr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23526" y="1412773"/>
          <a:ext cx="8424937" cy="4641014"/>
        </p:xfrm>
        <a:graphic>
          <a:graphicData uri="http://schemas.openxmlformats.org/drawingml/2006/table">
            <a:tbl>
              <a:tblPr>
                <a:effectLst>
                  <a:innerShdw blurRad="63500" dist="50800" dir="18900000">
                    <a:prstClr val="black">
                      <a:alpha val="50000"/>
                    </a:prstClr>
                  </a:innerShdw>
                </a:effectLst>
              </a:tblPr>
              <a:tblGrid>
                <a:gridCol w="2220008"/>
                <a:gridCol w="1632875"/>
                <a:gridCol w="1523725"/>
                <a:gridCol w="1535168"/>
                <a:gridCol w="1513161"/>
              </a:tblGrid>
              <a:tr h="341561">
                <a:tc>
                  <a:txBody>
                    <a:bodyPr/>
                    <a:lstStyle/>
                    <a:p>
                      <a:pPr algn="l">
                        <a:spcAft>
                          <a:spcPts val="0"/>
                        </a:spcAft>
                        <a:tabLst>
                          <a:tab pos="2430780" algn="l"/>
                        </a:tabLst>
                      </a:pP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spcAft>
                          <a:spcPts val="0"/>
                        </a:spcAft>
                        <a:tabLst>
                          <a:tab pos="2430780" algn="l"/>
                        </a:tabLst>
                      </a:pPr>
                      <a:r>
                        <a:rPr lang="ru-RU" sz="1400" b="1" dirty="0">
                          <a:latin typeface="Times New Roman"/>
                          <a:ea typeface="Times New Roman"/>
                        </a:rPr>
                        <a:t>Верхний слой покрытия</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ru-RU"/>
                    </a:p>
                  </a:txBody>
                  <a:tcPr/>
                </a:tc>
                <a:tc gridSpan="2">
                  <a:txBody>
                    <a:bodyPr/>
                    <a:lstStyle/>
                    <a:p>
                      <a:pPr algn="ctr">
                        <a:spcAft>
                          <a:spcPts val="0"/>
                        </a:spcAft>
                        <a:tabLst>
                          <a:tab pos="2430780" algn="l"/>
                        </a:tabLst>
                      </a:pPr>
                      <a:r>
                        <a:rPr lang="ru-RU" sz="1400" b="1">
                          <a:latin typeface="Times New Roman"/>
                          <a:ea typeface="Times New Roman"/>
                        </a:rPr>
                        <a:t>Нижний слой покрытия</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ru-RU"/>
                    </a:p>
                  </a:txBody>
                  <a:tcPr/>
                </a:tc>
              </a:tr>
              <a:tr h="298865">
                <a:tc>
                  <a:txBody>
                    <a:bodyPr/>
                    <a:lstStyle/>
                    <a:p>
                      <a:pPr algn="ctr">
                        <a:spcAft>
                          <a:spcPts val="0"/>
                        </a:spcAft>
                        <a:tabLst>
                          <a:tab pos="2430780" algn="l"/>
                        </a:tabLst>
                      </a:pPr>
                      <a:r>
                        <a:rPr lang="ru-RU" sz="1400" b="1" dirty="0">
                          <a:latin typeface="Times New Roman"/>
                          <a:ea typeface="Times New Roman"/>
                        </a:rPr>
                        <a:t>Размер сит</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b="1" dirty="0">
                          <a:latin typeface="Times New Roman"/>
                          <a:ea typeface="Times New Roman"/>
                        </a:rPr>
                        <a:t>Мелкий 5мм</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b="1">
                          <a:latin typeface="Times New Roman"/>
                          <a:ea typeface="Times New Roman"/>
                        </a:rPr>
                        <a:t>Мелкий 8мм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b="1" dirty="0">
                          <a:latin typeface="Times New Roman"/>
                          <a:ea typeface="Times New Roman"/>
                        </a:rPr>
                        <a:t>Крупный 16мм</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b="1">
                          <a:latin typeface="Times New Roman"/>
                          <a:ea typeface="Times New Roman"/>
                        </a:rPr>
                        <a:t>Крупный 22мм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dirty="0">
                          <a:latin typeface="Times New Roman"/>
                          <a:ea typeface="Times New Roman"/>
                        </a:rPr>
                        <a:t>22мм</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100</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dirty="0">
                          <a:latin typeface="Times New Roman"/>
                          <a:ea typeface="Times New Roman"/>
                        </a:rPr>
                        <a:t>16мм</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100</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11мм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12</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8мм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100</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100</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12</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4мм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66</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12</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7</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7</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2мм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10</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8</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7</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7</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0.075мм</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6</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8</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5,5</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97731">
                <a:tc>
                  <a:txBody>
                    <a:bodyPr/>
                    <a:lstStyle/>
                    <a:p>
                      <a:pPr algn="ctr">
                        <a:spcAft>
                          <a:spcPts val="0"/>
                        </a:spcAft>
                        <a:tabLst>
                          <a:tab pos="2430780" algn="l"/>
                        </a:tabLst>
                      </a:pPr>
                      <a:r>
                        <a:rPr lang="ru-RU" sz="1400" b="1">
                          <a:latin typeface="Times New Roman"/>
                          <a:ea typeface="Times New Roman"/>
                        </a:rPr>
                        <a:t>Гидратная известь или Портландцемент</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1,5</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smtClean="0">
                          <a:latin typeface="Times New Roman"/>
                          <a:ea typeface="Times New Roman"/>
                        </a:rPr>
                        <a:t>1,35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4207">
                <a:tc>
                  <a:txBody>
                    <a:bodyPr/>
                    <a:lstStyle/>
                    <a:p>
                      <a:pPr algn="ctr">
                        <a:spcAft>
                          <a:spcPts val="0"/>
                        </a:spcAft>
                        <a:tabLst>
                          <a:tab pos="2430780" algn="l"/>
                        </a:tabLst>
                      </a:pPr>
                      <a:r>
                        <a:rPr lang="ru-RU" sz="1400" b="1" dirty="0">
                          <a:latin typeface="Times New Roman"/>
                          <a:ea typeface="Times New Roman"/>
                        </a:rPr>
                        <a:t>Наполнитель(известняк)</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3,5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3,0</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1,0</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Целлюлозная фибра</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0,25</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0,25</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0,25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0,25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Вяжущее</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6,3</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5,4</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3,9</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3,5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98865">
                <a:tc>
                  <a:txBody>
                    <a:bodyPr/>
                    <a:lstStyle/>
                    <a:p>
                      <a:pPr algn="ctr">
                        <a:spcAft>
                          <a:spcPts val="0"/>
                        </a:spcAft>
                        <a:tabLst>
                          <a:tab pos="2430780" algn="l"/>
                        </a:tabLst>
                      </a:pPr>
                      <a:r>
                        <a:rPr lang="ru-RU" sz="1400" b="1">
                          <a:latin typeface="Times New Roman"/>
                          <a:ea typeface="Times New Roman"/>
                        </a:rPr>
                        <a:t>Пористость </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25,5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26</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a:latin typeface="Times New Roman"/>
                          <a:ea typeface="Times New Roman"/>
                        </a:rPr>
                        <a:t>25,5</a:t>
                      </a:r>
                      <a:endParaRPr lang="ru-RU" sz="16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tabLst>
                          <a:tab pos="2430780" algn="l"/>
                        </a:tabLst>
                      </a:pPr>
                      <a:r>
                        <a:rPr lang="ru-RU" sz="1400" dirty="0">
                          <a:latin typeface="Times New Roman"/>
                          <a:ea typeface="Times New Roman"/>
                        </a:rPr>
                        <a:t>25,5</a:t>
                      </a:r>
                      <a:endParaRPr lang="ru-RU" sz="16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89440" cy="1569660"/>
          </a:xfrm>
          <a:prstGeom prst="rect">
            <a:avLst/>
          </a:prstGeom>
          <a:solidFill>
            <a:schemeClr val="bg1">
              <a:lumMod val="85000"/>
              <a:alpha val="84000"/>
            </a:schemeClr>
          </a:solidFill>
          <a:ln w="22225">
            <a:solidFill>
              <a:schemeClr val="tx2">
                <a:lumMod val="60000"/>
                <a:lumOff val="40000"/>
              </a:schemeClr>
            </a:solidFill>
          </a:ln>
          <a:scene3d>
            <a:camera prst="orthographicFront"/>
            <a:lightRig rig="threePt" dir="t"/>
          </a:scene3d>
          <a:sp3d>
            <a:bevelT prst="relaxedInset"/>
          </a:sp3d>
        </p:spPr>
        <p:txBody>
          <a:bodyPr wrap="square">
            <a:spAutoFit/>
          </a:bodyPr>
          <a:lstStyle/>
          <a:p>
            <a:pPr algn="ctr"/>
            <a:r>
              <a:rPr lang="ru-RU" sz="2400" b="1" dirty="0" smtClean="0">
                <a:latin typeface="Times New Roman" pitchFamily="18" charset="0"/>
                <a:cs typeface="Times New Roman" pitchFamily="18" charset="0"/>
              </a:rPr>
              <a:t>На территории РФ существуют два                                         нормативно-технических документа, отражающих требования к зерновым составам дренирующих асфальтобетонов:</a:t>
            </a:r>
            <a:endParaRPr lang="ru-RU" sz="2400" dirty="0">
              <a:latin typeface="Times New Roman" pitchFamily="18" charset="0"/>
              <a:cs typeface="Times New Roman" pitchFamily="18" charset="0"/>
            </a:endParaRPr>
          </a:p>
        </p:txBody>
      </p:sp>
      <p:sp>
        <p:nvSpPr>
          <p:cNvPr id="6" name="Текст 2"/>
          <p:cNvSpPr txBox="1">
            <a:spLocks/>
          </p:cNvSpPr>
          <p:nvPr/>
        </p:nvSpPr>
        <p:spPr>
          <a:xfrm>
            <a:off x="251520" y="4077072"/>
            <a:ext cx="8533456" cy="1656184"/>
          </a:xfrm>
          <a:prstGeom prst="rect">
            <a:avLst/>
          </a:prstGeom>
          <a:solidFill>
            <a:schemeClr val="accent2">
              <a:lumMod val="20000"/>
              <a:lumOff val="80000"/>
              <a:alpha val="50000"/>
            </a:schemeClr>
          </a:solidFill>
          <a:scene3d>
            <a:camera prst="orthographicFront"/>
            <a:lightRig rig="threePt" dir="t"/>
          </a:scene3d>
          <a:sp3d>
            <a:bevelT prst="angle"/>
          </a:sp3d>
        </p:spPr>
        <p:txBody>
          <a:bodyPr/>
          <a:lstStyle/>
          <a:p>
            <a:pPr marL="342900" lvl="0" indent="-342900" algn="ctr">
              <a:spcBef>
                <a:spcPct val="20000"/>
              </a:spcBef>
              <a:defRPr/>
            </a:pPr>
            <a:r>
              <a:rPr lang="ru-RU" sz="2400" b="1" dirty="0" smtClean="0"/>
              <a:t>СТО 4042596 – 001 - 2014 (</a:t>
            </a: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ОАО «КДБ»)</a:t>
            </a:r>
          </a:p>
          <a:p>
            <a:pPr algn="ctr">
              <a:defRPr/>
            </a:pPr>
            <a:r>
              <a:rPr lang="ru-RU" sz="2400" b="1" dirty="0" smtClean="0"/>
              <a:t>Открытые высокопористые дренирующие асфальтобетонные смеси и асфальтобетоны для верхних слоев покрытия. Технические условия</a:t>
            </a:r>
          </a:p>
          <a:p>
            <a:pPr marL="342900" lvl="0" indent="-342900">
              <a:spcBef>
                <a:spcPct val="20000"/>
              </a:spcBef>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Текст 2"/>
          <p:cNvSpPr txBox="1">
            <a:spLocks/>
          </p:cNvSpPr>
          <p:nvPr/>
        </p:nvSpPr>
        <p:spPr>
          <a:xfrm>
            <a:off x="467544" y="2348880"/>
            <a:ext cx="8208912" cy="1440160"/>
          </a:xfrm>
          <a:prstGeom prst="rect">
            <a:avLst/>
          </a:prstGeom>
          <a:solidFill>
            <a:schemeClr val="accent2">
              <a:lumMod val="20000"/>
              <a:lumOff val="80000"/>
              <a:alpha val="50000"/>
            </a:schemeClr>
          </a:solidFill>
          <a:scene3d>
            <a:camera prst="orthographicFront"/>
            <a:lightRig rig="threePt" dir="t"/>
          </a:scene3d>
          <a:sp3d>
            <a:bevelT prst="angle"/>
          </a:sp3d>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ru-RU" sz="2400" b="1" dirty="0" smtClean="0">
                <a:latin typeface="Times New Roman" pitchFamily="18" charset="0"/>
                <a:cs typeface="Times New Roman" pitchFamily="18" charset="0"/>
              </a:rPr>
              <a:t>СТО АВТОДОР</a:t>
            </a: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(ДСК «Автобан»)</a:t>
            </a:r>
          </a:p>
          <a:p>
            <a:pPr marL="342900" indent="-342900" algn="ctr">
              <a:spcBef>
                <a:spcPct val="20000"/>
              </a:spcBef>
              <a:defRPr/>
            </a:pPr>
            <a:r>
              <a:rPr lang="ru-RU" sz="2400" b="1" dirty="0" smtClean="0">
                <a:latin typeface="Times New Roman" pitchFamily="18" charset="0"/>
                <a:cs typeface="Times New Roman" pitchFamily="18" charset="0"/>
              </a:rPr>
              <a:t>Смеси асфальтобетонные и асфальтобетон дренирующие. Технические условия </a:t>
            </a:r>
          </a:p>
          <a:p>
            <a:pPr marL="342900" marR="0" lvl="0" indent="-342900" defTabSz="914400" rtl="0" eaLnBrk="1" fontAlgn="auto" latinLnBrk="0" hangingPunct="1">
              <a:lnSpc>
                <a:spcPct val="100000"/>
              </a:lnSpc>
              <a:spcBef>
                <a:spcPct val="20000"/>
              </a:spcBef>
              <a:spcAft>
                <a:spcPts val="0"/>
              </a:spcAft>
              <a:buClrTx/>
              <a:buSzTx/>
              <a:tabLst/>
              <a:defRPr/>
            </a:pPr>
            <a:endParaRPr lang="ru-RU" sz="2000" dirty="0"/>
          </a:p>
          <a:p>
            <a:pPr marL="342900" marR="0" lvl="0" indent="-342900" defTabSz="914400" rtl="0" eaLnBrk="1" fontAlgn="auto" latinLnBrk="0" hangingPunct="1">
              <a:lnSpc>
                <a:spcPct val="100000"/>
              </a:lnSpc>
              <a:spcBef>
                <a:spcPct val="20000"/>
              </a:spcBef>
              <a:spcAft>
                <a:spcPts val="0"/>
              </a:spcAft>
              <a:buClrTx/>
              <a:buSzTx/>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ru-RU" sz="2000" b="1" dirty="0" smtClean="0">
              <a:latin typeface="Times New Roman" pitchFamily="18" charset="0"/>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ru-RU" sz="2000" b="1" dirty="0" smtClean="0">
              <a:latin typeface="Times New Roman" pitchFamily="18" charset="0"/>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lang="ru-RU" sz="2000" b="1" dirty="0" smtClean="0">
              <a:latin typeface="Times New Roman" pitchFamily="18" charset="0"/>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Tx/>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332656"/>
            <a:ext cx="8712968" cy="1015663"/>
          </a:xfrm>
          <a:prstGeom prst="rect">
            <a:avLst/>
          </a:prstGeom>
          <a:solidFill>
            <a:schemeClr val="bg1">
              <a:alpha val="84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000" b="1" dirty="0" smtClean="0"/>
              <a:t>Требования зерновых составов дренирующих асфальтобетонов, предназначенных для устройства верхнего слоя покрытия автомобильных дорог, СТО ГК АВТОДОР (ДСК «Автобан»)</a:t>
            </a:r>
            <a:endParaRPr lang="ru-RU" sz="20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51520" y="2190630"/>
          <a:ext cx="8568951" cy="2984694"/>
        </p:xfrm>
        <a:graphic>
          <a:graphicData uri="http://schemas.openxmlformats.org/drawingml/2006/table">
            <a:tbl>
              <a:tblPr>
                <a:tableStyleId>{35758FB7-9AC5-4552-8A53-C91805E547FA}</a:tableStyleId>
              </a:tblPr>
              <a:tblGrid>
                <a:gridCol w="1215769"/>
                <a:gridCol w="734804"/>
                <a:gridCol w="734804"/>
                <a:gridCol w="735661"/>
                <a:gridCol w="735661"/>
                <a:gridCol w="734804"/>
                <a:gridCol w="735661"/>
                <a:gridCol w="735661"/>
                <a:gridCol w="734804"/>
                <a:gridCol w="735661"/>
                <a:gridCol w="735661"/>
              </a:tblGrid>
              <a:tr h="180270">
                <a:tc rowSpan="2">
                  <a:txBody>
                    <a:bodyPr/>
                    <a:lstStyle/>
                    <a:p>
                      <a:pPr algn="ctr">
                        <a:spcAft>
                          <a:spcPts val="0"/>
                        </a:spcAft>
                      </a:pPr>
                      <a:r>
                        <a:rPr lang="en-US" sz="1600" b="1" dirty="0" err="1">
                          <a:latin typeface="+mn-lt"/>
                        </a:rPr>
                        <a:t>Вид</a:t>
                      </a:r>
                      <a:endParaRPr lang="ru-RU" sz="1600" b="1" dirty="0">
                        <a:latin typeface="+mn-lt"/>
                      </a:endParaRPr>
                    </a:p>
                    <a:p>
                      <a:pPr algn="ctr">
                        <a:spcAft>
                          <a:spcPts val="0"/>
                        </a:spcAft>
                      </a:pPr>
                      <a:r>
                        <a:rPr lang="ru-RU" sz="1600" b="1" dirty="0" smtClean="0">
                          <a:latin typeface="+mn-lt"/>
                          <a:ea typeface="+mn-ea"/>
                          <a:cs typeface="+mn-cs"/>
                        </a:rPr>
                        <a:t>асфальтобетона</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gridSpan="10">
                  <a:txBody>
                    <a:bodyPr/>
                    <a:lstStyle/>
                    <a:p>
                      <a:pPr algn="ctr">
                        <a:spcAft>
                          <a:spcPts val="0"/>
                        </a:spcAft>
                      </a:pPr>
                      <a:r>
                        <a:rPr lang="ru-RU" sz="1600" b="1" dirty="0">
                          <a:latin typeface="+mn-lt"/>
                        </a:rPr>
                        <a:t>Размер зерен, мм, мельче: (в процентах по массе)</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0270">
                <a:tc vMerge="1">
                  <a:txBody>
                    <a:bodyPr/>
                    <a:lstStyle/>
                    <a:p>
                      <a:endParaRPr lang="ru-RU"/>
                    </a:p>
                  </a:txBody>
                  <a:tcPr/>
                </a:tc>
                <a:tc>
                  <a:txBody>
                    <a:bodyPr/>
                    <a:lstStyle/>
                    <a:p>
                      <a:pPr algn="ctr">
                        <a:spcAft>
                          <a:spcPts val="0"/>
                        </a:spcAft>
                      </a:pPr>
                      <a:r>
                        <a:rPr lang="en-US" sz="1600" b="1" dirty="0">
                          <a:latin typeface="+mn-lt"/>
                        </a:rPr>
                        <a:t>20</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15</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10</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5</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2,5</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1,25</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0,63</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0,315</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0,16</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b="1" dirty="0">
                          <a:latin typeface="+mn-lt"/>
                        </a:rPr>
                        <a:t>0,071</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r>
              <a:tr h="460690">
                <a:tc>
                  <a:txBody>
                    <a:bodyPr/>
                    <a:lstStyle/>
                    <a:p>
                      <a:pPr algn="ctr">
                        <a:spcAft>
                          <a:spcPts val="0"/>
                        </a:spcAft>
                      </a:pPr>
                      <a:r>
                        <a:rPr lang="ru-RU" sz="1600" b="1" dirty="0">
                          <a:latin typeface="+mn-lt"/>
                        </a:rPr>
                        <a:t>П</a:t>
                      </a:r>
                      <a:r>
                        <a:rPr lang="en-US" sz="1600" b="1" dirty="0">
                          <a:latin typeface="+mn-lt"/>
                        </a:rPr>
                        <a:t>ДА</a:t>
                      </a:r>
                      <a:r>
                        <a:rPr lang="ru-RU" sz="1600" b="1" dirty="0" smtClean="0">
                          <a:latin typeface="+mn-lt"/>
                        </a:rPr>
                        <a:t>-20</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90-100</a:t>
                      </a:r>
                      <a:endParaRPr lang="ru-RU" sz="1600" dirty="0" smtClean="0">
                        <a:latin typeface="+mn-lt"/>
                        <a:ea typeface="Times New Roman"/>
                        <a:cs typeface="Times New Roman"/>
                      </a:endParaRPr>
                    </a:p>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r>
                        <a:rPr lang="ru-RU" dirty="0" smtClean="0"/>
                        <a:t>8-30</a:t>
                      </a:r>
                      <a:endParaRPr lang="ru-RU" dirty="0"/>
                    </a:p>
                  </a:txBody>
                  <a:tcPr marL="67601" marR="67601" marT="0" marB="0" anchor="ctr">
                    <a:solidFill>
                      <a:schemeClr val="bg1">
                        <a:lumMod val="85000"/>
                        <a:alpha val="64000"/>
                      </a:schemeClr>
                    </a:solidFill>
                  </a:tcPr>
                </a:tc>
                <a:tc>
                  <a:txBody>
                    <a:bodyPr/>
                    <a:lstStyle/>
                    <a:p>
                      <a:pPr algn="ctr"/>
                      <a:r>
                        <a:rPr lang="ru-RU" dirty="0" smtClean="0"/>
                        <a:t>5-15</a:t>
                      </a:r>
                      <a:endParaRPr lang="ru-RU" dirty="0"/>
                    </a:p>
                  </a:txBody>
                  <a:tcPr marL="67601" marR="67601" marT="0" marB="0" anchor="ctr">
                    <a:solidFill>
                      <a:schemeClr val="bg1">
                        <a:lumMod val="85000"/>
                        <a:alpha val="64000"/>
                      </a:schemeClr>
                    </a:solidFill>
                  </a:tcPr>
                </a:tc>
                <a:tc>
                  <a:txBody>
                    <a:bodyPr/>
                    <a:lstStyle/>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dirty="0" smtClean="0">
                          <a:latin typeface="+mn-lt"/>
                        </a:rPr>
                        <a:t>4-</a:t>
                      </a:r>
                      <a:r>
                        <a:rPr lang="ru-RU" sz="1600" dirty="0" smtClean="0">
                          <a:latin typeface="+mn-lt"/>
                        </a:rPr>
                        <a:t>11</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dirty="0" smtClean="0">
                          <a:latin typeface="+mn-lt"/>
                        </a:rPr>
                        <a:t>3-</a:t>
                      </a:r>
                      <a:r>
                        <a:rPr lang="ru-RU" sz="1600" dirty="0" smtClean="0">
                          <a:latin typeface="+mn-lt"/>
                        </a:rPr>
                        <a:t>7</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r>
              <a:tr h="550825">
                <a:tc>
                  <a:txBody>
                    <a:bodyPr/>
                    <a:lstStyle/>
                    <a:p>
                      <a:pPr algn="ctr">
                        <a:spcAft>
                          <a:spcPts val="0"/>
                        </a:spcAft>
                      </a:pPr>
                      <a:r>
                        <a:rPr lang="ru-RU" sz="1600" b="1" dirty="0">
                          <a:latin typeface="+mn-lt"/>
                        </a:rPr>
                        <a:t>П</a:t>
                      </a:r>
                      <a:r>
                        <a:rPr lang="en-US" sz="1600" b="1" dirty="0">
                          <a:latin typeface="+mn-lt"/>
                        </a:rPr>
                        <a:t>ДА</a:t>
                      </a:r>
                      <a:r>
                        <a:rPr lang="ru-RU" sz="1600" b="1" dirty="0" smtClean="0">
                          <a:latin typeface="+mn-lt"/>
                        </a:rPr>
                        <a:t>-15</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t>
                      </a:r>
                      <a:endParaRPr lang="ru-RU" sz="1600" dirty="0" smtClean="0">
                        <a:latin typeface="+mn-lt"/>
                        <a:ea typeface="Times New Roman"/>
                        <a:cs typeface="Times New Roman"/>
                      </a:endParaRPr>
                    </a:p>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smtClean="0">
                          <a:latin typeface="+mn-lt"/>
                        </a:rPr>
                        <a:t>90-100</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smtClean="0">
                          <a:latin typeface="+mn-lt"/>
                        </a:rPr>
                        <a:t>10</a:t>
                      </a:r>
                      <a:r>
                        <a:rPr lang="en-US" sz="1600" dirty="0" smtClean="0">
                          <a:latin typeface="+mn-lt"/>
                        </a:rPr>
                        <a:t>-</a:t>
                      </a:r>
                      <a:r>
                        <a:rPr lang="ru-RU" sz="1600" dirty="0" smtClean="0">
                          <a:latin typeface="+mn-lt"/>
                        </a:rPr>
                        <a:t>30</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smtClean="0">
                          <a:latin typeface="+mn-lt"/>
                        </a:rPr>
                        <a:t>6</a:t>
                      </a:r>
                      <a:r>
                        <a:rPr lang="en-US" sz="1600" dirty="0" smtClean="0">
                          <a:latin typeface="+mn-lt"/>
                        </a:rPr>
                        <a:t>-</a:t>
                      </a:r>
                      <a:r>
                        <a:rPr lang="ru-RU" sz="1600" dirty="0" smtClean="0">
                          <a:latin typeface="+mn-lt"/>
                        </a:rPr>
                        <a:t>16</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dirty="0" smtClean="0">
                          <a:latin typeface="+mn-lt"/>
                        </a:rPr>
                        <a:t>4-</a:t>
                      </a:r>
                      <a:r>
                        <a:rPr lang="ru-RU" sz="1600" dirty="0" smtClean="0">
                          <a:latin typeface="+mn-lt"/>
                        </a:rPr>
                        <a:t>10</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a:latin typeface="+mn-lt"/>
                        </a:rPr>
                        <a:t>3</a:t>
                      </a:r>
                      <a:r>
                        <a:rPr lang="en-US" sz="1600" dirty="0" smtClean="0">
                          <a:latin typeface="+mn-lt"/>
                        </a:rPr>
                        <a:t>-</a:t>
                      </a:r>
                      <a:r>
                        <a:rPr lang="ru-RU" sz="1600" dirty="0" smtClean="0">
                          <a:latin typeface="+mn-lt"/>
                        </a:rPr>
                        <a:t>7</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r>
              <a:tr h="550825">
                <a:tc>
                  <a:txBody>
                    <a:bodyPr/>
                    <a:lstStyle/>
                    <a:p>
                      <a:pPr algn="ctr">
                        <a:spcAft>
                          <a:spcPts val="0"/>
                        </a:spcAft>
                      </a:pPr>
                      <a:r>
                        <a:rPr lang="ru-RU" sz="1600" b="1" dirty="0">
                          <a:latin typeface="+mn-lt"/>
                        </a:rPr>
                        <a:t>П</a:t>
                      </a:r>
                      <a:r>
                        <a:rPr lang="en-US" sz="1600" b="1" dirty="0">
                          <a:latin typeface="+mn-lt"/>
                        </a:rPr>
                        <a:t>ДА</a:t>
                      </a:r>
                      <a:r>
                        <a:rPr lang="ru-RU" sz="1600" b="1" dirty="0" smtClean="0">
                          <a:latin typeface="+mn-lt"/>
                        </a:rPr>
                        <a:t>-1</a:t>
                      </a:r>
                      <a:r>
                        <a:rPr lang="en-US" sz="1600" b="1" dirty="0">
                          <a:latin typeface="+mn-lt"/>
                        </a:rPr>
                        <a:t>0</a:t>
                      </a:r>
                      <a:endParaRPr lang="ru-RU" sz="1600" b="1"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ru-RU" sz="160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en-US" sz="1600" dirty="0">
                          <a:latin typeface="+mn-lt"/>
                        </a:rPr>
                        <a:t>90-100</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a:latin typeface="+mn-lt"/>
                        </a:rPr>
                        <a:t>5</a:t>
                      </a:r>
                      <a:r>
                        <a:rPr lang="en-US" sz="1600" dirty="0">
                          <a:latin typeface="+mn-lt"/>
                        </a:rPr>
                        <a:t>-</a:t>
                      </a:r>
                      <a:r>
                        <a:rPr lang="ru-RU" sz="1600" dirty="0" smtClean="0">
                          <a:latin typeface="+mn-lt"/>
                        </a:rPr>
                        <a:t>12</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a:latin typeface="+mn-lt"/>
                        </a:rPr>
                        <a:t>3</a:t>
                      </a:r>
                      <a:r>
                        <a:rPr lang="ru-RU" sz="1600" dirty="0" smtClean="0">
                          <a:latin typeface="+mn-lt"/>
                        </a:rPr>
                        <a:t>-9</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endParaRPr lang="en-US" sz="1600" dirty="0">
                        <a:latin typeface="+mn-lt"/>
                        <a:ea typeface="Times New Roman"/>
                        <a:cs typeface="Times New Roman"/>
                      </a:endParaRPr>
                    </a:p>
                  </a:txBody>
                  <a:tcPr marL="67601" marR="67601" marT="0" marB="0" anchor="ctr">
                    <a:solidFill>
                      <a:schemeClr val="bg1">
                        <a:lumMod val="85000"/>
                        <a:alpha val="64000"/>
                      </a:schemeClr>
                    </a:solidFill>
                  </a:tcPr>
                </a:tc>
                <a:tc>
                  <a:txBody>
                    <a:bodyPr/>
                    <a:lstStyle/>
                    <a:p>
                      <a:pPr algn="ctr">
                        <a:spcAft>
                          <a:spcPts val="0"/>
                        </a:spcAft>
                      </a:pPr>
                      <a:r>
                        <a:rPr lang="ru-RU" sz="1600" dirty="0" smtClean="0">
                          <a:latin typeface="+mn-lt"/>
                        </a:rPr>
                        <a:t>3-6</a:t>
                      </a: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r>
              <a:tr h="420004">
                <a:tc gridSpan="11">
                  <a:txBody>
                    <a:bodyPr/>
                    <a:lstStyle/>
                    <a:p>
                      <a:pPr algn="just">
                        <a:spcAft>
                          <a:spcPts val="0"/>
                        </a:spcAft>
                      </a:pPr>
                      <a:endParaRPr lang="ru-RU" sz="1600" dirty="0">
                        <a:latin typeface="+mn-lt"/>
                        <a:ea typeface="Times New Roman"/>
                        <a:cs typeface="Times New Roman"/>
                      </a:endParaRPr>
                    </a:p>
                  </a:txBody>
                  <a:tcPr marL="67601" marR="67601" marT="0" marB="0" anchor="ctr">
                    <a:solidFill>
                      <a:schemeClr val="bg1">
                        <a:lumMod val="85000"/>
                        <a:alpha val="64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95536" y="1988840"/>
          <a:ext cx="8424940" cy="3381098"/>
        </p:xfrm>
        <a:graphic>
          <a:graphicData uri="http://schemas.openxmlformats.org/drawingml/2006/table">
            <a:tbl>
              <a:tblPr>
                <a:tableStyleId>{35758FB7-9AC5-4552-8A53-C91805E547FA}</a:tableStyleId>
              </a:tblPr>
              <a:tblGrid>
                <a:gridCol w="1976229"/>
                <a:gridCol w="555973"/>
                <a:gridCol w="932181"/>
                <a:gridCol w="852490"/>
                <a:gridCol w="768761"/>
                <a:gridCol w="622186"/>
                <a:gridCol w="559343"/>
                <a:gridCol w="574504"/>
                <a:gridCol w="613763"/>
                <a:gridCol w="465452"/>
                <a:gridCol w="504058"/>
              </a:tblGrid>
              <a:tr h="299110">
                <a:tc>
                  <a:txBody>
                    <a:bodyPr/>
                    <a:lstStyle/>
                    <a:p>
                      <a:pPr algn="ctr">
                        <a:spcAft>
                          <a:spcPts val="0"/>
                        </a:spcAft>
                      </a:pPr>
                      <a:r>
                        <a:rPr lang="ru-RU" sz="1400" b="1" dirty="0">
                          <a:latin typeface="Times New Roman" pitchFamily="18" charset="0"/>
                          <a:cs typeface="Times New Roman" pitchFamily="18" charset="0"/>
                        </a:rPr>
                        <a:t> Тип </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gridSpan="10">
                  <a:txBody>
                    <a:bodyPr/>
                    <a:lstStyle/>
                    <a:p>
                      <a:pPr algn="ctr">
                        <a:spcAft>
                          <a:spcPts val="0"/>
                        </a:spcAft>
                      </a:pPr>
                      <a:r>
                        <a:rPr lang="ru-RU" sz="1400" b="1" dirty="0">
                          <a:latin typeface="Times New Roman" pitchFamily="18" charset="0"/>
                          <a:cs typeface="Times New Roman" pitchFamily="18" charset="0"/>
                        </a:rPr>
                        <a:t>Размер зерен, мм, мельче</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0970">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Дренирующий</a:t>
                      </a:r>
                      <a:r>
                        <a:rPr lang="ru-RU" sz="1400" b="1" baseline="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асфальтобетон</a:t>
                      </a:r>
                    </a:p>
                    <a:p>
                      <a:pPr algn="ctr">
                        <a:spcAft>
                          <a:spcPts val="0"/>
                        </a:spcAft>
                      </a:pP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20</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15</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10</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5</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2,5</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1,25</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0,63</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0,315</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0,16</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endParaRPr lang="ru-RU" sz="1400" b="1" dirty="0" smtClean="0">
                        <a:latin typeface="Times New Roman" pitchFamily="18" charset="0"/>
                        <a:cs typeface="Times New Roman" pitchFamily="18" charset="0"/>
                      </a:endParaRPr>
                    </a:p>
                    <a:p>
                      <a:pPr algn="ctr">
                        <a:spcAft>
                          <a:spcPts val="0"/>
                        </a:spcAft>
                      </a:pPr>
                      <a:r>
                        <a:rPr lang="ru-RU" sz="1400" b="1" dirty="0" smtClean="0">
                          <a:latin typeface="Times New Roman" pitchFamily="18" charset="0"/>
                          <a:cs typeface="Times New Roman" pitchFamily="18" charset="0"/>
                        </a:rPr>
                        <a:t>0,071</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r>
              <a:tr h="786338">
                <a:tc>
                  <a:txBody>
                    <a:bodyPr/>
                    <a:lstStyle/>
                    <a:p>
                      <a:pPr indent="81280" algn="ctr">
                        <a:spcAft>
                          <a:spcPts val="0"/>
                        </a:spcAft>
                      </a:pPr>
                      <a:r>
                        <a:rPr lang="ru-RU" sz="1400" b="1" dirty="0">
                          <a:latin typeface="Times New Roman" pitchFamily="18" charset="0"/>
                          <a:cs typeface="Times New Roman" pitchFamily="18" charset="0"/>
                        </a:rPr>
                        <a:t>с максимальным размером зерен  </a:t>
                      </a:r>
                      <a:r>
                        <a:rPr lang="ru-RU" sz="1400" b="1" dirty="0" smtClean="0">
                          <a:latin typeface="Times New Roman" pitchFamily="18" charset="0"/>
                          <a:cs typeface="Times New Roman" pitchFamily="18" charset="0"/>
                        </a:rPr>
                        <a:t>15 мм       </a:t>
                      </a:r>
                      <a:endParaRPr lang="ru-RU" sz="1600" b="1"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100</a:t>
                      </a:r>
                      <a:endParaRPr lang="ru-RU" sz="160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en-US" sz="1400" dirty="0">
                          <a:latin typeface="Times New Roman" pitchFamily="18" charset="0"/>
                          <a:cs typeface="Times New Roman" pitchFamily="18" charset="0"/>
                        </a:rPr>
                        <a:t>90</a:t>
                      </a:r>
                      <a:r>
                        <a:rPr lang="ru-RU" sz="1400" dirty="0">
                          <a:latin typeface="Times New Roman" pitchFamily="18" charset="0"/>
                          <a:cs typeface="Times New Roman" pitchFamily="18" charset="0"/>
                        </a:rPr>
                        <a:t>-</a:t>
                      </a:r>
                      <a:r>
                        <a:rPr lang="en-US" sz="1400" dirty="0">
                          <a:latin typeface="Times New Roman" pitchFamily="18" charset="0"/>
                          <a:cs typeface="Times New Roman" pitchFamily="18" charset="0"/>
                        </a:rPr>
                        <a:t>100</a:t>
                      </a:r>
                      <a:endParaRPr lang="ru-RU" sz="160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70-82</a:t>
                      </a:r>
                      <a:endParaRPr lang="ru-RU" sz="160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14-28</a:t>
                      </a:r>
                      <a:endParaRPr lang="ru-RU" sz="160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10-22</a:t>
                      </a:r>
                      <a:endParaRPr lang="ru-RU" sz="160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8-13</a:t>
                      </a:r>
                      <a:endParaRPr lang="ru-RU" sz="160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7-11</a:t>
                      </a:r>
                      <a:endParaRPr lang="ru-RU" sz="160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3-9</a:t>
                      </a:r>
                      <a:endParaRPr lang="ru-RU" sz="160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indent="-635" algn="ctr">
                        <a:spcAft>
                          <a:spcPts val="0"/>
                        </a:spcAft>
                      </a:pPr>
                      <a:r>
                        <a:rPr lang="ru-RU" sz="1400" dirty="0">
                          <a:latin typeface="Times New Roman" pitchFamily="18" charset="0"/>
                          <a:cs typeface="Times New Roman" pitchFamily="18" charset="0"/>
                        </a:rPr>
                        <a:t>2-6</a:t>
                      </a:r>
                      <a:endParaRPr lang="ru-RU" sz="160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1-5</a:t>
                      </a:r>
                      <a:endParaRPr lang="ru-RU" sz="160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r>
              <a:tr h="598220">
                <a:tc>
                  <a:txBody>
                    <a:bodyPr/>
                    <a:lstStyle/>
                    <a:p>
                      <a:pPr algn="ctr">
                        <a:spcAft>
                          <a:spcPts val="0"/>
                        </a:spcAft>
                      </a:pPr>
                      <a:r>
                        <a:rPr lang="ru-RU" sz="1400" b="1" dirty="0">
                          <a:latin typeface="Times New Roman" pitchFamily="18" charset="0"/>
                          <a:cs typeface="Times New Roman" pitchFamily="18" charset="0"/>
                        </a:rPr>
                        <a:t>с максимальным размером </a:t>
                      </a:r>
                      <a:r>
                        <a:rPr lang="ru-RU" sz="1400" b="1" dirty="0" smtClean="0">
                          <a:latin typeface="Times New Roman" pitchFamily="18" charset="0"/>
                          <a:cs typeface="Times New Roman" pitchFamily="18" charset="0"/>
                        </a:rPr>
                        <a:t>зерен 10 мм       </a:t>
                      </a:r>
                      <a:endParaRPr lang="ru-RU" sz="1050" b="1"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a:t>
                      </a:r>
                      <a:endParaRPr lang="ru-RU" sz="105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100</a:t>
                      </a:r>
                      <a:endParaRPr lang="ru-RU" sz="105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80-100</a:t>
                      </a:r>
                      <a:endParaRPr lang="ru-RU" sz="105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12-32</a:t>
                      </a:r>
                      <a:endParaRPr lang="ru-RU" sz="105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dirty="0">
                          <a:latin typeface="Times New Roman" pitchFamily="18" charset="0"/>
                          <a:cs typeface="Times New Roman" pitchFamily="18" charset="0"/>
                        </a:rPr>
                        <a:t>5-17</a:t>
                      </a:r>
                      <a:endParaRPr lang="ru-RU" sz="1050" dirty="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4-13</a:t>
                      </a:r>
                      <a:endParaRPr lang="ru-RU" sz="105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4-10</a:t>
                      </a:r>
                      <a:endParaRPr lang="ru-RU" sz="105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2-10</a:t>
                      </a:r>
                      <a:endParaRPr lang="ru-RU" sz="105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2-6</a:t>
                      </a:r>
                      <a:endParaRPr lang="ru-RU" sz="105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c>
                  <a:txBody>
                    <a:bodyPr/>
                    <a:lstStyle/>
                    <a:p>
                      <a:pPr algn="ctr">
                        <a:spcAft>
                          <a:spcPts val="0"/>
                        </a:spcAft>
                      </a:pPr>
                      <a:r>
                        <a:rPr lang="ru-RU" sz="1400">
                          <a:latin typeface="Times New Roman" pitchFamily="18" charset="0"/>
                          <a:cs typeface="Times New Roman" pitchFamily="18" charset="0"/>
                        </a:rPr>
                        <a:t>1-4</a:t>
                      </a:r>
                      <a:endParaRPr lang="ru-RU" sz="1050">
                        <a:latin typeface="Times New Roman" pitchFamily="18" charset="0"/>
                        <a:ea typeface="Times New Roman"/>
                        <a:cs typeface="Times New Roman" pitchFamily="18" charset="0"/>
                      </a:endParaRPr>
                    </a:p>
                  </a:txBody>
                  <a:tcPr marL="17639" marR="17639" marT="0" marB="0" anchor="ctr">
                    <a:solidFill>
                      <a:schemeClr val="bg1">
                        <a:lumMod val="85000"/>
                        <a:alpha val="65000"/>
                      </a:schemeClr>
                    </a:solidFill>
                  </a:tcPr>
                </a:tc>
              </a:tr>
              <a:tr h="897330">
                <a:tc gridSpan="11">
                  <a:txBody>
                    <a:bodyPr/>
                    <a:lstStyle/>
                    <a:p>
                      <a:pPr marL="228600">
                        <a:spcAft>
                          <a:spcPts val="0"/>
                        </a:spcAft>
                      </a:pPr>
                      <a:endParaRPr lang="ru-RU" sz="1050" dirty="0">
                        <a:latin typeface="Times New Roman" pitchFamily="18" charset="0"/>
                        <a:ea typeface="Times New Roman"/>
                        <a:cs typeface="Times New Roman" pitchFamily="18" charset="0"/>
                      </a:endParaRPr>
                    </a:p>
                  </a:txBody>
                  <a:tcPr marL="17639" marR="17639" marT="0" marB="0">
                    <a:solidFill>
                      <a:schemeClr val="bg1">
                        <a:lumMod val="85000"/>
                        <a:alpha val="6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10" name="Прямоугольник 9"/>
          <p:cNvSpPr/>
          <p:nvPr/>
        </p:nvSpPr>
        <p:spPr>
          <a:xfrm>
            <a:off x="179512" y="332656"/>
            <a:ext cx="8712968" cy="923330"/>
          </a:xfrm>
          <a:prstGeom prst="rect">
            <a:avLst/>
          </a:prstGeom>
          <a:solidFill>
            <a:schemeClr val="bg1">
              <a:alpha val="84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lvl="0" algn="ctr"/>
            <a:r>
              <a:rPr lang="ru-RU" b="1" dirty="0" smtClean="0"/>
              <a:t>Требования зерновых составов дренирующих асфальтобетонов, предназначенных для устройства верхнего слоя покрытия автомобильных дорог                                          по СТО 4042596 - 001- 2014, </a:t>
            </a:r>
            <a:r>
              <a:rPr lang="ru-RU" b="1" dirty="0" smtClean="0">
                <a:latin typeface="Times New Roman" pitchFamily="18" charset="0"/>
                <a:cs typeface="Times New Roman" pitchFamily="18" charset="0"/>
              </a:rPr>
              <a:t>ОАО «КДБ»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611560" y="1988840"/>
          <a:ext cx="8064896" cy="3744416"/>
        </p:xfrm>
        <a:graphic>
          <a:graphicData uri="http://schemas.openxmlformats.org/drawingml/2006/table">
            <a:tbl>
              <a:tblPr>
                <a:tableStyleId>{35758FB7-9AC5-4552-8A53-C91805E547FA}</a:tableStyleId>
              </a:tblPr>
              <a:tblGrid>
                <a:gridCol w="1857968"/>
                <a:gridCol w="727380"/>
                <a:gridCol w="680610"/>
                <a:gridCol w="816087"/>
                <a:gridCol w="678996"/>
                <a:gridCol w="652551"/>
                <a:gridCol w="535457"/>
                <a:gridCol w="549971"/>
                <a:gridCol w="587552"/>
                <a:gridCol w="538681"/>
                <a:gridCol w="439643"/>
              </a:tblGrid>
              <a:tr h="261420">
                <a:tc>
                  <a:txBody>
                    <a:bodyPr/>
                    <a:lstStyle/>
                    <a:p>
                      <a:pPr algn="ctr">
                        <a:spcAft>
                          <a:spcPts val="0"/>
                        </a:spcAft>
                      </a:pPr>
                      <a:r>
                        <a:rPr lang="ru-RU" sz="1400" b="1" dirty="0"/>
                        <a:t> Тип </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gridSpan="10">
                  <a:txBody>
                    <a:bodyPr/>
                    <a:lstStyle/>
                    <a:p>
                      <a:pPr algn="ctr">
                        <a:spcAft>
                          <a:spcPts val="0"/>
                        </a:spcAft>
                      </a:pPr>
                      <a:r>
                        <a:rPr lang="ru-RU" sz="1400" b="1" dirty="0"/>
                        <a:t>Размер зерен, мм, мельче</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62661">
                <a:tc>
                  <a:txBody>
                    <a:bodyPr/>
                    <a:lstStyle/>
                    <a:p>
                      <a:pPr algn="ctr">
                        <a:spcAft>
                          <a:spcPts val="0"/>
                        </a:spcAft>
                      </a:pPr>
                      <a:endParaRPr lang="ru-RU" sz="1400" b="1" dirty="0" smtClean="0"/>
                    </a:p>
                    <a:p>
                      <a:pPr algn="ctr">
                        <a:spcAft>
                          <a:spcPts val="0"/>
                        </a:spcAft>
                      </a:pPr>
                      <a:r>
                        <a:rPr lang="ru-RU" sz="1400" b="1" dirty="0" smtClean="0"/>
                        <a:t>Дренирующий</a:t>
                      </a:r>
                      <a:r>
                        <a:rPr lang="ru-RU" sz="1400" b="1" baseline="0" dirty="0" smtClean="0"/>
                        <a:t> </a:t>
                      </a:r>
                      <a:r>
                        <a:rPr lang="ru-RU" sz="1400" b="1" dirty="0" smtClean="0"/>
                        <a:t>асфальтобетон</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19</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12,5</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9,5</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6,30</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4,75</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2,36</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1,18</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0,60</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0,30</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endParaRPr lang="ru-RU" sz="1400" b="1" dirty="0" smtClean="0"/>
                    </a:p>
                    <a:p>
                      <a:pPr algn="ctr">
                        <a:spcAft>
                          <a:spcPts val="0"/>
                        </a:spcAft>
                      </a:pPr>
                      <a:r>
                        <a:rPr lang="ru-RU" sz="1400" b="1" dirty="0" smtClean="0"/>
                        <a:t>0,075</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r>
              <a:tr h="991836">
                <a:tc>
                  <a:txBody>
                    <a:bodyPr/>
                    <a:lstStyle/>
                    <a:p>
                      <a:pPr indent="81280" algn="ctr">
                        <a:spcAft>
                          <a:spcPts val="0"/>
                        </a:spcAft>
                      </a:pPr>
                      <a:r>
                        <a:rPr lang="ru-RU" sz="1400" b="1" dirty="0"/>
                        <a:t>с максимальным размером зерен </a:t>
                      </a:r>
                      <a:r>
                        <a:rPr lang="ru-RU" sz="1400" b="1" dirty="0" smtClean="0"/>
                        <a:t> 19 мм       </a:t>
                      </a:r>
                      <a:endParaRPr lang="ru-RU" sz="1600" b="1"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90-100</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en-US" sz="1400" dirty="0"/>
                        <a:t>90</a:t>
                      </a:r>
                      <a:r>
                        <a:rPr lang="ru-RU" sz="1400" dirty="0"/>
                        <a:t>-</a:t>
                      </a:r>
                      <a:r>
                        <a:rPr lang="en-US" sz="1400" dirty="0"/>
                        <a:t>100</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70-80</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22-42</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16-30</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12-27</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8-13</a:t>
                      </a:r>
                      <a:endParaRPr lang="ru-RU" sz="160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6-10</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indent="-635" algn="ctr">
                        <a:spcAft>
                          <a:spcPts val="0"/>
                        </a:spcAft>
                      </a:pPr>
                      <a:r>
                        <a:rPr lang="ru-RU" sz="1400"/>
                        <a:t>3-8</a:t>
                      </a:r>
                      <a:endParaRPr lang="ru-RU" sz="1600">
                        <a:latin typeface="NTHelvetica/Cyrillic"/>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2-4</a:t>
                      </a:r>
                      <a:endParaRPr lang="ru-RU" sz="1600" dirty="0">
                        <a:latin typeface="NTHelvetica/Cyrillic"/>
                        <a:ea typeface="Times New Roman"/>
                        <a:cs typeface="Times New Roman"/>
                      </a:endParaRPr>
                    </a:p>
                  </a:txBody>
                  <a:tcPr marL="17639" marR="17639" marT="0" marB="0" anchor="ctr">
                    <a:solidFill>
                      <a:schemeClr val="bg1">
                        <a:lumMod val="85000"/>
                        <a:alpha val="66000"/>
                      </a:schemeClr>
                    </a:solidFill>
                  </a:tcPr>
                </a:tc>
              </a:tr>
              <a:tr h="844241">
                <a:tc>
                  <a:txBody>
                    <a:bodyPr/>
                    <a:lstStyle/>
                    <a:p>
                      <a:pPr algn="ctr">
                        <a:spcAft>
                          <a:spcPts val="0"/>
                        </a:spcAft>
                      </a:pPr>
                      <a:r>
                        <a:rPr lang="ru-RU" sz="1400" b="1" dirty="0"/>
                        <a:t>с максимальным размером </a:t>
                      </a:r>
                      <a:r>
                        <a:rPr lang="ru-RU" sz="1400" b="1" dirty="0" smtClean="0"/>
                        <a:t>зерен 9,5 мм          </a:t>
                      </a:r>
                      <a:endParaRPr lang="ru-RU" sz="1050" b="1" dirty="0">
                        <a:latin typeface="Times New Roman"/>
                        <a:ea typeface="Times New Roman"/>
                        <a:cs typeface="Times New Roman"/>
                      </a:endParaRPr>
                    </a:p>
                  </a:txBody>
                  <a:tcPr marL="17639" marR="17639" marT="0" marB="0">
                    <a:solidFill>
                      <a:schemeClr val="bg1">
                        <a:lumMod val="85000"/>
                        <a:alpha val="66000"/>
                      </a:schemeClr>
                    </a:solidFill>
                  </a:tcPr>
                </a:tc>
                <a:tc>
                  <a:txBody>
                    <a:bodyPr/>
                    <a:lstStyle/>
                    <a:p>
                      <a:pPr algn="ctr">
                        <a:spcAft>
                          <a:spcPts val="0"/>
                        </a:spcAft>
                      </a:pPr>
                      <a:r>
                        <a:rPr lang="ru-RU" sz="1400"/>
                        <a:t>-</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100</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85-100</a:t>
                      </a:r>
                      <a:endParaRPr lang="ru-RU" sz="1050" dirty="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22-55</a:t>
                      </a:r>
                      <a:endParaRPr lang="ru-RU" sz="1050" dirty="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dirty="0"/>
                        <a:t>7-22</a:t>
                      </a:r>
                      <a:endParaRPr lang="ru-RU" sz="1050" dirty="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5-15</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3-13</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2-10</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1-7</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c>
                  <a:txBody>
                    <a:bodyPr/>
                    <a:lstStyle/>
                    <a:p>
                      <a:pPr algn="ctr">
                        <a:spcAft>
                          <a:spcPts val="0"/>
                        </a:spcAft>
                      </a:pPr>
                      <a:r>
                        <a:rPr lang="ru-RU" sz="1400"/>
                        <a:t>1-4</a:t>
                      </a:r>
                      <a:endParaRPr lang="ru-RU" sz="1050">
                        <a:latin typeface="Times New Roman"/>
                        <a:ea typeface="Times New Roman"/>
                        <a:cs typeface="Times New Roman"/>
                      </a:endParaRPr>
                    </a:p>
                  </a:txBody>
                  <a:tcPr marL="17639" marR="17639" marT="0" marB="0" anchor="ctr">
                    <a:solidFill>
                      <a:schemeClr val="bg1">
                        <a:lumMod val="85000"/>
                        <a:alpha val="66000"/>
                      </a:schemeClr>
                    </a:solidFill>
                  </a:tcPr>
                </a:tc>
              </a:tr>
              <a:tr h="784258">
                <a:tc gridSpan="11">
                  <a:txBody>
                    <a:bodyPr/>
                    <a:lstStyle/>
                    <a:p>
                      <a:pPr marL="228600">
                        <a:spcAft>
                          <a:spcPts val="0"/>
                        </a:spcAft>
                      </a:pPr>
                      <a:endParaRPr lang="ru-RU" sz="1050" dirty="0">
                        <a:latin typeface="Times New Roman"/>
                        <a:ea typeface="Times New Roman"/>
                        <a:cs typeface="Times New Roman"/>
                      </a:endParaRPr>
                    </a:p>
                  </a:txBody>
                  <a:tcPr marL="17639" marR="17639" marT="0" marB="0">
                    <a:solidFill>
                      <a:schemeClr val="bg1">
                        <a:lumMod val="85000"/>
                        <a:alpha val="66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6" name="Прямоугольник 5"/>
          <p:cNvSpPr/>
          <p:nvPr/>
        </p:nvSpPr>
        <p:spPr>
          <a:xfrm>
            <a:off x="179512" y="332656"/>
            <a:ext cx="8712968" cy="923330"/>
          </a:xfrm>
          <a:prstGeom prst="rect">
            <a:avLst/>
          </a:prstGeom>
          <a:solidFill>
            <a:schemeClr val="bg1">
              <a:alpha val="84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lvl="0" algn="ctr"/>
            <a:r>
              <a:rPr lang="ru-RU" b="1" dirty="0" smtClean="0"/>
              <a:t>Требования зерновых составов дренирующих асфальтобетонов, предназначенных для устройства верхнего слоя покрытия автомобильных дорог</a:t>
            </a:r>
          </a:p>
          <a:p>
            <a:pPr lvl="0" algn="ctr"/>
            <a:r>
              <a:rPr lang="ru-RU" b="1" dirty="0" smtClean="0"/>
              <a:t>по СТО 4042596 - 001- 2014 , </a:t>
            </a:r>
            <a:r>
              <a:rPr lang="ru-RU" b="1" dirty="0" smtClean="0">
                <a:latin typeface="Times New Roman" pitchFamily="18" charset="0"/>
                <a:cs typeface="Times New Roman" pitchFamily="18" charset="0"/>
              </a:rPr>
              <a:t>ОАО «КДБ»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76672"/>
            <a:ext cx="7488832" cy="461665"/>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pPr algn="ctr"/>
            <a:r>
              <a:rPr lang="ru-RU" sz="2400" b="1" dirty="0" smtClean="0">
                <a:latin typeface="Times New Roman" pitchFamily="18" charset="0"/>
                <a:cs typeface="Times New Roman" pitchFamily="18" charset="0"/>
              </a:rPr>
              <a:t>Компонентный состав асфальтобетонной смеси</a:t>
            </a:r>
            <a:endParaRPr lang="ru-RU" sz="2400" b="1" dirty="0">
              <a:latin typeface="Times New Roman" pitchFamily="18" charset="0"/>
              <a:cs typeface="Times New Roman" pitchFamily="18" charset="0"/>
            </a:endParaRPr>
          </a:p>
        </p:txBody>
      </p:sp>
      <p:sp>
        <p:nvSpPr>
          <p:cNvPr id="4" name="Стрелка вверх 3"/>
          <p:cNvSpPr/>
          <p:nvPr/>
        </p:nvSpPr>
        <p:spPr>
          <a:xfrm rot="10800000">
            <a:off x="1619672" y="1196752"/>
            <a:ext cx="360040" cy="522044"/>
          </a:xfrm>
          <a:prstGeom prst="up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12" name="TextBox 11"/>
          <p:cNvSpPr txBox="1"/>
          <p:nvPr/>
        </p:nvSpPr>
        <p:spPr>
          <a:xfrm>
            <a:off x="683568" y="1916832"/>
            <a:ext cx="2360265" cy="707886"/>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pPr algn="ctr"/>
            <a:r>
              <a:rPr lang="ru-RU" sz="2000" b="1" dirty="0" smtClean="0">
                <a:latin typeface="Times New Roman" pitchFamily="18" charset="0"/>
                <a:cs typeface="Times New Roman" pitchFamily="18" charset="0"/>
              </a:rPr>
              <a:t>Исходные материалы</a:t>
            </a:r>
            <a:endParaRPr lang="ru-RU" sz="2000" b="1" dirty="0">
              <a:latin typeface="Times New Roman" pitchFamily="18" charset="0"/>
              <a:cs typeface="Times New Roman" pitchFamily="18" charset="0"/>
            </a:endParaRPr>
          </a:p>
        </p:txBody>
      </p:sp>
      <p:sp>
        <p:nvSpPr>
          <p:cNvPr id="14" name="TextBox 13"/>
          <p:cNvSpPr txBox="1"/>
          <p:nvPr/>
        </p:nvSpPr>
        <p:spPr>
          <a:xfrm>
            <a:off x="5652120" y="1916832"/>
            <a:ext cx="2448271" cy="707886"/>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pPr algn="ctr"/>
            <a:r>
              <a:rPr lang="ru-RU" sz="2000" b="1" dirty="0" smtClean="0">
                <a:latin typeface="Times New Roman" pitchFamily="18" charset="0"/>
                <a:cs typeface="Times New Roman" pitchFamily="18" charset="0"/>
              </a:rPr>
              <a:t>Органическое вяжущее</a:t>
            </a:r>
            <a:endParaRPr lang="ru-RU" sz="2000" b="1" dirty="0">
              <a:latin typeface="Times New Roman" pitchFamily="18" charset="0"/>
              <a:cs typeface="Times New Roman" pitchFamily="18" charset="0"/>
            </a:endParaRPr>
          </a:p>
        </p:txBody>
      </p:sp>
      <p:sp>
        <p:nvSpPr>
          <p:cNvPr id="15" name="TextBox 14"/>
          <p:cNvSpPr txBox="1"/>
          <p:nvPr/>
        </p:nvSpPr>
        <p:spPr>
          <a:xfrm>
            <a:off x="323528" y="3124619"/>
            <a:ext cx="3384376" cy="2585323"/>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pPr marL="285750" indent="-285750">
              <a:buFont typeface="Arial" pitchFamily="34" charset="0"/>
              <a:buChar char="•"/>
            </a:pPr>
            <a:r>
              <a:rPr lang="ru-RU" b="1" dirty="0" smtClean="0">
                <a:latin typeface="Times New Roman" pitchFamily="18" charset="0"/>
                <a:cs typeface="Times New Roman" pitchFamily="18" charset="0"/>
              </a:rPr>
              <a:t>щебень </a:t>
            </a:r>
          </a:p>
          <a:p>
            <a:pPr marL="285750" indent="-285750"/>
            <a:endParaRPr lang="ru-RU" b="1" dirty="0" smtClean="0">
              <a:latin typeface="Times New Roman" pitchFamily="18" charset="0"/>
              <a:cs typeface="Times New Roman" pitchFamily="18" charset="0"/>
            </a:endParaRPr>
          </a:p>
          <a:p>
            <a:pPr marL="285750" indent="-285750">
              <a:buFont typeface="Arial" pitchFamily="34" charset="0"/>
              <a:buChar char="•"/>
            </a:pPr>
            <a:r>
              <a:rPr lang="ru-RU" b="1" dirty="0" smtClean="0">
                <a:latin typeface="Times New Roman" pitchFamily="18" charset="0"/>
                <a:cs typeface="Times New Roman" pitchFamily="18" charset="0"/>
              </a:rPr>
              <a:t>отсев дробления щебня</a:t>
            </a:r>
          </a:p>
          <a:p>
            <a:pPr marL="285750" indent="-285750"/>
            <a:endParaRPr lang="ru-RU" b="1" dirty="0" smtClean="0">
              <a:latin typeface="Times New Roman" pitchFamily="18" charset="0"/>
              <a:cs typeface="Times New Roman" pitchFamily="18" charset="0"/>
            </a:endParaRPr>
          </a:p>
          <a:p>
            <a:pPr marL="285750" indent="-285750">
              <a:buFont typeface="Arial" pitchFamily="34" charset="0"/>
              <a:buChar char="•"/>
            </a:pPr>
            <a:r>
              <a:rPr lang="ru-RU" b="1" dirty="0" smtClean="0">
                <a:latin typeface="Times New Roman" pitchFamily="18" charset="0"/>
                <a:cs typeface="Times New Roman" pitchFamily="18" charset="0"/>
              </a:rPr>
              <a:t>минеральный порошок</a:t>
            </a:r>
          </a:p>
          <a:p>
            <a:pPr marL="285750" indent="-285750"/>
            <a:endParaRPr lang="ru-RU" b="1" dirty="0" smtClean="0">
              <a:latin typeface="Times New Roman" pitchFamily="18" charset="0"/>
              <a:cs typeface="Times New Roman" pitchFamily="18" charset="0"/>
            </a:endParaRPr>
          </a:p>
          <a:p>
            <a:pPr marL="285750" indent="-285750">
              <a:buFont typeface="Arial" pitchFamily="34" charset="0"/>
              <a:buChar char="•"/>
            </a:pPr>
            <a:r>
              <a:rPr lang="ru-RU" b="1" dirty="0" smtClean="0">
                <a:latin typeface="Times New Roman" pitchFamily="18" charset="0"/>
                <a:cs typeface="Times New Roman" pitchFamily="18" charset="0"/>
              </a:rPr>
              <a:t>структурирующая добавка</a:t>
            </a:r>
          </a:p>
          <a:p>
            <a:pPr marL="285750" indent="-285750"/>
            <a:endParaRPr lang="ru-RU" b="1" dirty="0" smtClean="0">
              <a:latin typeface="Times New Roman" pitchFamily="18" charset="0"/>
              <a:cs typeface="Times New Roman" pitchFamily="18" charset="0"/>
            </a:endParaRPr>
          </a:p>
          <a:p>
            <a:pPr marL="285750" indent="-285750">
              <a:buFont typeface="Arial" pitchFamily="34" charset="0"/>
              <a:buChar char="•"/>
            </a:pPr>
            <a:r>
              <a:rPr lang="ru-RU" b="1" dirty="0" smtClean="0">
                <a:latin typeface="Times New Roman" pitchFamily="18" charset="0"/>
                <a:cs typeface="Times New Roman" pitchFamily="18" charset="0"/>
              </a:rPr>
              <a:t>стабилизирующая добавка</a:t>
            </a:r>
            <a:endParaRPr lang="ru-RU" b="1" dirty="0">
              <a:latin typeface="Times New Roman" pitchFamily="18" charset="0"/>
              <a:cs typeface="Times New Roman" pitchFamily="18" charset="0"/>
            </a:endParaRPr>
          </a:p>
        </p:txBody>
      </p:sp>
      <p:sp>
        <p:nvSpPr>
          <p:cNvPr id="16" name="TextBox 15"/>
          <p:cNvSpPr txBox="1"/>
          <p:nvPr/>
        </p:nvSpPr>
        <p:spPr>
          <a:xfrm>
            <a:off x="4139952" y="3140968"/>
            <a:ext cx="4752528" cy="2031325"/>
          </a:xfrm>
          <a:prstGeom prst="rect">
            <a:avLst/>
          </a:prstGeom>
          <a:solidFill>
            <a:schemeClr val="bg1">
              <a:lumMod val="85000"/>
            </a:schemeClr>
          </a:solidFill>
          <a:ln>
            <a:solidFill>
              <a:schemeClr val="bg1">
                <a:lumMod val="75000"/>
              </a:schemeClr>
            </a:solidFill>
          </a:ln>
          <a:scene3d>
            <a:camera prst="orthographicFront"/>
            <a:lightRig rig="threePt" dir="t"/>
          </a:scene3d>
          <a:sp3d>
            <a:bevelT prst="relaxedInset"/>
            <a:bevelB w="165100" prst="coolSlant"/>
          </a:sp3d>
        </p:spPr>
        <p:txBody>
          <a:bodyPr wrap="square" rtlCol="0">
            <a:spAutoFit/>
          </a:bodyPr>
          <a:lstStyle/>
          <a:p>
            <a:pPr marL="285750" indent="-285750" algn="just">
              <a:buFont typeface="Arial" pitchFamily="34" charset="0"/>
              <a:buChar char="•"/>
            </a:pPr>
            <a:r>
              <a:rPr lang="ru-RU" b="1" dirty="0" smtClean="0">
                <a:latin typeface="Times New Roman" pitchFamily="18" charset="0"/>
                <a:cs typeface="Times New Roman" pitchFamily="18" charset="0"/>
              </a:rPr>
              <a:t>вязкий нефтяной дорожный битум с полимерными модификаторами</a:t>
            </a:r>
          </a:p>
          <a:p>
            <a:pPr marL="285750" indent="-285750" algn="just"/>
            <a:endParaRPr lang="ru-RU" b="1" dirty="0" smtClean="0">
              <a:latin typeface="Times New Roman" pitchFamily="18" charset="0"/>
              <a:cs typeface="Times New Roman" pitchFamily="18" charset="0"/>
            </a:endParaRPr>
          </a:p>
          <a:p>
            <a:pPr indent="269875" algn="just">
              <a:buFont typeface="Arial" pitchFamily="34" charset="0"/>
              <a:buChar char="•"/>
            </a:pPr>
            <a:r>
              <a:rPr lang="ru-RU" b="1" dirty="0" smtClean="0">
                <a:latin typeface="Times New Roman" pitchFamily="18" charset="0"/>
                <a:cs typeface="Times New Roman" pitchFamily="18" charset="0"/>
              </a:rPr>
              <a:t>битум нефтяной дорожный улучшенный      </a:t>
            </a:r>
          </a:p>
          <a:p>
            <a:pPr indent="269875" algn="just"/>
            <a:r>
              <a:rPr lang="ru-RU" b="1" dirty="0" smtClean="0">
                <a:latin typeface="Times New Roman" pitchFamily="18" charset="0"/>
                <a:cs typeface="Times New Roman" pitchFamily="18" charset="0"/>
              </a:rPr>
              <a:t>с полимерными модификаторами</a:t>
            </a:r>
          </a:p>
          <a:p>
            <a:pPr indent="269875" algn="just"/>
            <a:endParaRPr lang="ru-RU" b="1" dirty="0" smtClean="0">
              <a:latin typeface="Times New Roman" pitchFamily="18" charset="0"/>
              <a:cs typeface="Times New Roman" pitchFamily="18" charset="0"/>
            </a:endParaRPr>
          </a:p>
          <a:p>
            <a:pPr algn="just">
              <a:buFont typeface="Arial" pitchFamily="34" charset="0"/>
              <a:buChar char="•"/>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полимерно-битумное вяжущее</a:t>
            </a:r>
          </a:p>
        </p:txBody>
      </p:sp>
      <p:sp>
        <p:nvSpPr>
          <p:cNvPr id="17" name="Стрелка вверх 16"/>
          <p:cNvSpPr/>
          <p:nvPr/>
        </p:nvSpPr>
        <p:spPr>
          <a:xfrm rot="10800000">
            <a:off x="6668578" y="1196752"/>
            <a:ext cx="360040" cy="522044"/>
          </a:xfrm>
          <a:prstGeom prst="up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Tree>
    <p:extLst>
      <p:ext uri="{BB962C8B-B14F-4D97-AF65-F5344CB8AC3E}">
        <p14:creationId xmlns:p14="http://schemas.microsoft.com/office/powerpoint/2010/main" val="345773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488832" cy="461665"/>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pPr algn="ctr"/>
            <a:r>
              <a:rPr lang="ru-RU" sz="2400" b="1" dirty="0" smtClean="0">
                <a:latin typeface="Times New Roman" pitchFamily="18" charset="0"/>
                <a:cs typeface="Times New Roman" pitchFamily="18" charset="0"/>
              </a:rPr>
              <a:t>Качество минеральных материалов</a:t>
            </a:r>
            <a:endParaRPr lang="ru-RU" sz="2400" b="1" dirty="0">
              <a:latin typeface="Times New Roman" pitchFamily="18" charset="0"/>
              <a:cs typeface="Times New Roman" pitchFamily="18" charset="0"/>
            </a:endParaRPr>
          </a:p>
        </p:txBody>
      </p:sp>
      <p:sp>
        <p:nvSpPr>
          <p:cNvPr id="3" name="TextBox 2"/>
          <p:cNvSpPr txBox="1"/>
          <p:nvPr/>
        </p:nvSpPr>
        <p:spPr>
          <a:xfrm>
            <a:off x="1547664" y="1268760"/>
            <a:ext cx="6048672" cy="4093428"/>
          </a:xfrm>
          <a:prstGeom prst="rect">
            <a:avLst/>
          </a:prstGeom>
          <a:solidFill>
            <a:schemeClr val="bg1">
              <a:lumMod val="85000"/>
            </a:schemeClr>
          </a:solidFill>
          <a:scene3d>
            <a:camera prst="orthographicFront"/>
            <a:lightRig rig="threePt" dir="t"/>
          </a:scene3d>
          <a:sp3d>
            <a:bevelT prst="relaxedInset"/>
          </a:sp3d>
        </p:spPr>
        <p:txBody>
          <a:bodyPr wrap="square" rtlCol="0">
            <a:spAutoFit/>
          </a:bodyPr>
          <a:lstStyle/>
          <a:p>
            <a:pPr marL="285750" indent="-285750">
              <a:buFont typeface="Arial" pitchFamily="34" charset="0"/>
              <a:buChar char="•"/>
            </a:pPr>
            <a:r>
              <a:rPr lang="ru-RU" sz="2000" b="1" dirty="0" smtClean="0">
                <a:latin typeface="Times New Roman" pitchFamily="18" charset="0"/>
                <a:cs typeface="Times New Roman" pitchFamily="18" charset="0"/>
              </a:rPr>
              <a:t>Прочность</a:t>
            </a:r>
          </a:p>
          <a:p>
            <a:pPr marL="285750" indent="-285750"/>
            <a:endParaRPr lang="ru-RU" sz="2000" b="1" dirty="0" smtClean="0">
              <a:latin typeface="Times New Roman" pitchFamily="18" charset="0"/>
              <a:cs typeface="Times New Roman" pitchFamily="18" charset="0"/>
            </a:endParaRPr>
          </a:p>
          <a:p>
            <a:pPr marL="285750" indent="-285750">
              <a:buFont typeface="Arial" pitchFamily="34" charset="0"/>
              <a:buChar char="•"/>
            </a:pPr>
            <a:r>
              <a:rPr lang="ru-RU" sz="2000" b="1" dirty="0" smtClean="0">
                <a:latin typeface="Times New Roman" pitchFamily="18" charset="0"/>
                <a:cs typeface="Times New Roman" pitchFamily="18" charset="0"/>
              </a:rPr>
              <a:t>Минералого-петрографический анализ</a:t>
            </a:r>
          </a:p>
          <a:p>
            <a:pPr marL="285750" indent="-285750"/>
            <a:endParaRPr lang="ru-RU" sz="2000" b="1" dirty="0" smtClean="0">
              <a:latin typeface="Times New Roman" pitchFamily="18" charset="0"/>
              <a:cs typeface="Times New Roman" pitchFamily="18" charset="0"/>
            </a:endParaRPr>
          </a:p>
          <a:p>
            <a:pPr marL="285750" indent="-285750">
              <a:buFont typeface="Arial" pitchFamily="34" charset="0"/>
              <a:buChar char="•"/>
            </a:pPr>
            <a:r>
              <a:rPr lang="ru-RU" sz="2000" b="1" dirty="0" smtClean="0">
                <a:latin typeface="Times New Roman" pitchFamily="18" charset="0"/>
                <a:cs typeface="Times New Roman" pitchFamily="18" charset="0"/>
              </a:rPr>
              <a:t>Форма зерен (</a:t>
            </a:r>
            <a:r>
              <a:rPr lang="ru-RU" sz="2000" b="1" dirty="0" err="1" smtClean="0">
                <a:latin typeface="Times New Roman" pitchFamily="18" charset="0"/>
                <a:cs typeface="Times New Roman" pitchFamily="18" charset="0"/>
              </a:rPr>
              <a:t>кубовидность</a:t>
            </a:r>
            <a:r>
              <a:rPr lang="ru-RU" sz="2000" b="1" dirty="0" smtClean="0">
                <a:latin typeface="Times New Roman" pitchFamily="18" charset="0"/>
                <a:cs typeface="Times New Roman" pitchFamily="18" charset="0"/>
              </a:rPr>
              <a:t>)</a:t>
            </a:r>
          </a:p>
          <a:p>
            <a:pPr marL="285750" indent="-285750"/>
            <a:endParaRPr lang="ru-RU" sz="2000" b="1" dirty="0" smtClean="0">
              <a:latin typeface="Times New Roman" pitchFamily="18" charset="0"/>
              <a:cs typeface="Times New Roman" pitchFamily="18" charset="0"/>
            </a:endParaRPr>
          </a:p>
          <a:p>
            <a:pPr marL="285750" indent="-285750">
              <a:buFont typeface="Arial" pitchFamily="34" charset="0"/>
              <a:buChar char="•"/>
            </a:pPr>
            <a:r>
              <a:rPr lang="ru-RU" sz="2000" b="1" dirty="0" err="1" smtClean="0">
                <a:latin typeface="Times New Roman" pitchFamily="18" charset="0"/>
                <a:cs typeface="Times New Roman" pitchFamily="18" charset="0"/>
              </a:rPr>
              <a:t>Лещадность</a:t>
            </a:r>
            <a:r>
              <a:rPr lang="ru-RU" sz="2000" b="1" dirty="0" smtClean="0">
                <a:latin typeface="Times New Roman" pitchFamily="18" charset="0"/>
                <a:cs typeface="Times New Roman" pitchFamily="18" charset="0"/>
              </a:rPr>
              <a:t> и пластинчатость</a:t>
            </a:r>
          </a:p>
          <a:p>
            <a:pPr marL="285750" indent="-285750"/>
            <a:endParaRPr lang="ru-RU" sz="2000" b="1" dirty="0" smtClean="0">
              <a:latin typeface="Times New Roman" pitchFamily="18" charset="0"/>
              <a:cs typeface="Times New Roman" pitchFamily="18" charset="0"/>
            </a:endParaRPr>
          </a:p>
          <a:p>
            <a:pPr marL="285750" indent="-285750">
              <a:buFont typeface="Arial" pitchFamily="34" charset="0"/>
              <a:buChar char="•"/>
            </a:pPr>
            <a:r>
              <a:rPr lang="ru-RU" sz="2000" b="1" dirty="0" smtClean="0">
                <a:latin typeface="Times New Roman" pitchFamily="18" charset="0"/>
                <a:cs typeface="Times New Roman" pitchFamily="18" charset="0"/>
              </a:rPr>
              <a:t>Износостойкость</a:t>
            </a:r>
          </a:p>
          <a:p>
            <a:pPr marL="285750" indent="-285750">
              <a:buFont typeface="Arial" pitchFamily="34" charset="0"/>
              <a:buChar char="•"/>
            </a:pPr>
            <a:endParaRPr lang="ru-RU" sz="2000" b="1" dirty="0" smtClean="0">
              <a:latin typeface="Times New Roman" pitchFamily="18" charset="0"/>
              <a:cs typeface="Times New Roman" pitchFamily="18" charset="0"/>
            </a:endParaRPr>
          </a:p>
          <a:p>
            <a:pPr marL="285750" indent="-285750">
              <a:buFont typeface="Arial" pitchFamily="34" charset="0"/>
              <a:buChar char="•"/>
            </a:pPr>
            <a:r>
              <a:rPr lang="ru-RU" sz="2000" b="1" dirty="0" smtClean="0">
                <a:latin typeface="Times New Roman" pitchFamily="18" charset="0"/>
                <a:cs typeface="Times New Roman" pitchFamily="18" charset="0"/>
              </a:rPr>
              <a:t>Морозостойкость</a:t>
            </a:r>
          </a:p>
          <a:p>
            <a:pPr marL="285750" indent="-285750">
              <a:buFont typeface="Arial" pitchFamily="34" charset="0"/>
              <a:buChar char="•"/>
            </a:pPr>
            <a:endParaRPr lang="ru-RU" sz="2000" b="1" dirty="0" smtClean="0">
              <a:latin typeface="Times New Roman" pitchFamily="18" charset="0"/>
              <a:cs typeface="Times New Roman" pitchFamily="18" charset="0"/>
            </a:endParaRPr>
          </a:p>
          <a:p>
            <a:pPr marL="285750" indent="-285750">
              <a:buFont typeface="Arial" pitchFamily="34" charset="0"/>
              <a:buChar char="•"/>
            </a:pPr>
            <a:r>
              <a:rPr lang="ru-RU" sz="2000" b="1" dirty="0" smtClean="0">
                <a:latin typeface="Times New Roman" pitchFamily="18" charset="0"/>
                <a:cs typeface="Times New Roman" pitchFamily="18" charset="0"/>
              </a:rPr>
              <a:t>Наличие глинистых частиц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a:xfrm>
            <a:off x="467544" y="188640"/>
            <a:ext cx="8291264" cy="424895"/>
          </a:xfrm>
          <a:solidFill>
            <a:schemeClr val="bg1">
              <a:lumMod val="8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lang="ru-RU" sz="2200" dirty="0" smtClean="0">
                <a:latin typeface="Times New Roman"/>
                <a:cs typeface="Times New Roman"/>
              </a:rPr>
              <a:t>Щебень</a:t>
            </a:r>
            <a:endParaRPr lang="ru-RU" sz="2200" dirty="0">
              <a:latin typeface="Times New Roman"/>
              <a:cs typeface="Times New Roman"/>
            </a:endParaRPr>
          </a:p>
        </p:txBody>
      </p:sp>
      <p:sp>
        <p:nvSpPr>
          <p:cNvPr id="5" name="Название 1"/>
          <p:cNvSpPr txBox="1">
            <a:spLocks/>
          </p:cNvSpPr>
          <p:nvPr/>
        </p:nvSpPr>
        <p:spPr>
          <a:xfrm>
            <a:off x="467544" y="692696"/>
            <a:ext cx="8291264" cy="974805"/>
          </a:xfrm>
          <a:prstGeom prst="rect">
            <a:avLst/>
          </a:prstGeom>
          <a:solidFill>
            <a:schemeClr val="bg1">
              <a:lumMod val="95000"/>
              <a:alpha val="66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ru-RU" sz="1400" b="1" dirty="0" smtClean="0">
                <a:latin typeface="Times New Roman"/>
                <a:cs typeface="Times New Roman"/>
              </a:rPr>
              <a:t>Щебень</a:t>
            </a:r>
            <a:r>
              <a:rPr lang="ru-RU" sz="1400" dirty="0" smtClean="0">
                <a:latin typeface="Times New Roman"/>
                <a:cs typeface="Times New Roman"/>
              </a:rPr>
              <a:t> – неорганический, зернистый, сыпучий материал с зернами крупностью свыше 5 мм ( по европейским стандартам – более 2 мм), получаемый дроблением горных пород, гравия и валунов и последующим рассевом продуктов дробления.    </a:t>
            </a:r>
            <a:endParaRPr lang="ru-RU" sz="1400" dirty="0">
              <a:latin typeface="Times New Roman"/>
              <a:cs typeface="Times New Roman"/>
            </a:endParaRPr>
          </a:p>
        </p:txBody>
      </p:sp>
      <p:sp>
        <p:nvSpPr>
          <p:cNvPr id="6" name="Открывающая квадратная скобка 5"/>
          <p:cNvSpPr/>
          <p:nvPr/>
        </p:nvSpPr>
        <p:spPr>
          <a:xfrm rot="5400000">
            <a:off x="4386778" y="279743"/>
            <a:ext cx="298437" cy="4680522"/>
          </a:xfrm>
          <a:prstGeom prst="leftBracket">
            <a:avLst/>
          </a:prstGeom>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a:lstStyle/>
          <a:p>
            <a:endParaRPr lang="ru-RU"/>
          </a:p>
        </p:txBody>
      </p:sp>
      <p:sp>
        <p:nvSpPr>
          <p:cNvPr id="7" name="Название 1"/>
          <p:cNvSpPr txBox="1">
            <a:spLocks/>
          </p:cNvSpPr>
          <p:nvPr/>
        </p:nvSpPr>
        <p:spPr>
          <a:xfrm>
            <a:off x="539552" y="1988840"/>
            <a:ext cx="8229600" cy="424895"/>
          </a:xfrm>
          <a:prstGeom prst="rect">
            <a:avLst/>
          </a:prstGeom>
          <a:solidFill>
            <a:schemeClr val="bg1">
              <a:lumMod val="85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200" dirty="0">
                <a:latin typeface="Times New Roman"/>
                <a:cs typeface="Times New Roman"/>
              </a:rPr>
              <a:t>	</a:t>
            </a:r>
            <a:r>
              <a:rPr lang="ru-RU" sz="2200" dirty="0" smtClean="0">
                <a:latin typeface="Times New Roman"/>
                <a:cs typeface="Times New Roman"/>
              </a:rPr>
              <a:t>Разновидности щебня</a:t>
            </a:r>
            <a:endParaRPr lang="ru-RU" sz="2200" dirty="0">
              <a:latin typeface="Times New Roman"/>
              <a:cs typeface="Times New Roman"/>
            </a:endParaRPr>
          </a:p>
        </p:txBody>
      </p:sp>
      <p:sp>
        <p:nvSpPr>
          <p:cNvPr id="11" name="Название 1"/>
          <p:cNvSpPr txBox="1">
            <a:spLocks/>
          </p:cNvSpPr>
          <p:nvPr/>
        </p:nvSpPr>
        <p:spPr>
          <a:xfrm>
            <a:off x="755576" y="2780928"/>
            <a:ext cx="3329156" cy="2531644"/>
          </a:xfrm>
          <a:prstGeom prst="rect">
            <a:avLst/>
          </a:prstGeom>
          <a:solidFill>
            <a:schemeClr val="bg1">
              <a:lumMod val="85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ru-RU" sz="1400" b="1" dirty="0">
                <a:latin typeface="Times New Roman"/>
                <a:cs typeface="Times New Roman"/>
              </a:rPr>
              <a:t>Гранитный щебень</a:t>
            </a:r>
            <a:r>
              <a:rPr lang="ru-RU" sz="1400" b="1" dirty="0" smtClean="0">
                <a:latin typeface="Times New Roman"/>
                <a:cs typeface="Times New Roman"/>
              </a:rPr>
              <a:t> –</a:t>
            </a:r>
            <a:r>
              <a:rPr lang="ru-RU" sz="1400" dirty="0" smtClean="0">
                <a:latin typeface="Times New Roman"/>
                <a:cs typeface="Times New Roman"/>
              </a:rPr>
              <a:t> это щебень из твердой горной породы зернистого строения, которая является самой распространённой на Земле. Гранитная скала представляет собой магму, застывшую на больших глубинах. Глыбы обычно получают путем взрыва монолитной скалы, затем они дробятся в машине, а полученный щебень просеивают по фракциям.  </a:t>
            </a:r>
            <a:endParaRPr lang="ru-RU" sz="1400" dirty="0">
              <a:latin typeface="Times New Roman"/>
              <a:cs typeface="Times New Roman"/>
            </a:endParaRPr>
          </a:p>
        </p:txBody>
      </p:sp>
      <p:pic>
        <p:nvPicPr>
          <p:cNvPr id="12" name="Изображение 11"/>
          <p:cNvPicPr>
            <a:picLocks noChangeAspect="1"/>
          </p:cNvPicPr>
          <p:nvPr/>
        </p:nvPicPr>
        <p:blipFill>
          <a:blip r:embed="rId2" cstate="print"/>
          <a:stretch>
            <a:fillRect/>
          </a:stretch>
        </p:blipFill>
        <p:spPr>
          <a:xfrm>
            <a:off x="738788" y="5397946"/>
            <a:ext cx="3329155" cy="1304125"/>
          </a:xfrm>
          <a:prstGeom prst="rect">
            <a:avLst/>
          </a:prstGeom>
          <a:scene3d>
            <a:camera prst="orthographicFront"/>
            <a:lightRig rig="threePt" dir="t"/>
          </a:scene3d>
          <a:sp3d>
            <a:bevelT/>
          </a:sp3d>
        </p:spPr>
      </p:pic>
      <p:sp>
        <p:nvSpPr>
          <p:cNvPr id="15" name="Название 1"/>
          <p:cNvSpPr txBox="1">
            <a:spLocks/>
          </p:cNvSpPr>
          <p:nvPr/>
        </p:nvSpPr>
        <p:spPr>
          <a:xfrm>
            <a:off x="5148064" y="2780928"/>
            <a:ext cx="3528392" cy="2531644"/>
          </a:xfrm>
          <a:prstGeom prst="rect">
            <a:avLst/>
          </a:prstGeom>
          <a:solidFill>
            <a:schemeClr val="bg1">
              <a:lumMod val="85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ru-RU" sz="1400" b="1" dirty="0" smtClean="0">
                <a:latin typeface="Times New Roman"/>
                <a:cs typeface="Times New Roman"/>
              </a:rPr>
              <a:t>Известняковый </a:t>
            </a:r>
            <a:r>
              <a:rPr lang="ru-RU" sz="1400" b="1" dirty="0">
                <a:latin typeface="Times New Roman"/>
                <a:cs typeface="Times New Roman"/>
              </a:rPr>
              <a:t>щебень</a:t>
            </a:r>
            <a:r>
              <a:rPr lang="ru-RU" sz="1400" b="1" dirty="0" smtClean="0">
                <a:latin typeface="Times New Roman"/>
                <a:cs typeface="Times New Roman"/>
              </a:rPr>
              <a:t> –</a:t>
            </a:r>
            <a:r>
              <a:rPr lang="ru-RU" sz="1400" dirty="0" smtClean="0">
                <a:latin typeface="Times New Roman"/>
                <a:cs typeface="Times New Roman"/>
              </a:rPr>
              <a:t> </a:t>
            </a:r>
            <a:r>
              <a:rPr lang="ru-RU" sz="1400" dirty="0">
                <a:latin typeface="Times New Roman"/>
                <a:cs typeface="Times New Roman"/>
              </a:rPr>
              <a:t> </a:t>
            </a:r>
            <a:r>
              <a:rPr lang="ru-RU" sz="1400" dirty="0" smtClean="0">
                <a:latin typeface="Times New Roman"/>
                <a:cs typeface="Times New Roman"/>
              </a:rPr>
              <a:t>продукт дробления осадочной горной породы – известняка, состоящего, главным образом, из кальцита (карбонат кальция – </a:t>
            </a:r>
            <a:r>
              <a:rPr lang="en-US" sz="1400" dirty="0" smtClean="0">
                <a:latin typeface="Times New Roman"/>
                <a:cs typeface="Times New Roman"/>
              </a:rPr>
              <a:t>CaCO</a:t>
            </a:r>
            <a:r>
              <a:rPr lang="en-US" sz="1400" baseline="-25000" dirty="0" smtClean="0">
                <a:latin typeface="Times New Roman"/>
                <a:cs typeface="Times New Roman"/>
              </a:rPr>
              <a:t>3 </a:t>
            </a:r>
            <a:r>
              <a:rPr lang="en-US" sz="1400" dirty="0" smtClean="0">
                <a:latin typeface="Times New Roman"/>
                <a:cs typeface="Times New Roman"/>
              </a:rPr>
              <a:t>)</a:t>
            </a:r>
            <a:r>
              <a:rPr lang="ru-RU" sz="1400" dirty="0" smtClean="0">
                <a:latin typeface="Times New Roman"/>
                <a:cs typeface="Times New Roman"/>
              </a:rPr>
              <a:t>.</a:t>
            </a:r>
            <a:r>
              <a:rPr lang="en-US" sz="1400" dirty="0" smtClean="0">
                <a:latin typeface="Times New Roman"/>
                <a:cs typeface="Times New Roman"/>
              </a:rPr>
              <a:t> </a:t>
            </a:r>
            <a:r>
              <a:rPr lang="ru-RU" sz="1400" dirty="0" smtClean="0">
                <a:latin typeface="Times New Roman"/>
                <a:cs typeface="Times New Roman"/>
              </a:rPr>
              <a:t>Известняковый щебень – один из основных видов щебня, который помимо дорожного строительства, применяется и при изготовлении ж/б изделий.  </a:t>
            </a:r>
          </a:p>
          <a:p>
            <a:pPr algn="just">
              <a:spcBef>
                <a:spcPts val="0"/>
              </a:spcBef>
            </a:pPr>
            <a:endParaRPr lang="ru-RU" sz="1400" dirty="0" smtClean="0">
              <a:latin typeface="Times New Roman"/>
              <a:cs typeface="Times New Roman"/>
            </a:endParaRPr>
          </a:p>
          <a:p>
            <a:pPr algn="just">
              <a:spcBef>
                <a:spcPts val="0"/>
              </a:spcBef>
            </a:pPr>
            <a:endParaRPr lang="ru-RU" sz="1400" dirty="0">
              <a:latin typeface="Times New Roman"/>
              <a:cs typeface="Times New Roman"/>
            </a:endParaRPr>
          </a:p>
        </p:txBody>
      </p:sp>
      <p:pic>
        <p:nvPicPr>
          <p:cNvPr id="16" name="Изображение 15"/>
          <p:cNvPicPr>
            <a:picLocks noChangeAspect="1"/>
          </p:cNvPicPr>
          <p:nvPr/>
        </p:nvPicPr>
        <p:blipFill>
          <a:blip r:embed="rId3" cstate="print"/>
          <a:stretch>
            <a:fillRect/>
          </a:stretch>
        </p:blipFill>
        <p:spPr>
          <a:xfrm>
            <a:off x="5148064" y="5396930"/>
            <a:ext cx="3528392" cy="1310489"/>
          </a:xfrm>
          <a:prstGeom prst="rect">
            <a:avLst/>
          </a:prstGeom>
          <a:scene3d>
            <a:camera prst="orthographicFront"/>
            <a:lightRig rig="threePt" dir="t"/>
          </a:scene3d>
          <a:sp3d>
            <a:bevelT/>
          </a:sp3d>
        </p:spPr>
      </p:pic>
    </p:spTree>
    <p:extLst>
      <p:ext uri="{BB962C8B-B14F-4D97-AF65-F5344CB8AC3E}">
        <p14:creationId xmlns:p14="http://schemas.microsoft.com/office/powerpoint/2010/main" val="197484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0" y="1556792"/>
            <a:ext cx="4499992" cy="2880320"/>
          </a:xfrm>
          <a:prstGeom prst="rect">
            <a:avLst/>
          </a:prstGeom>
          <a:solidFill>
            <a:schemeClr val="accent2">
              <a:lumMod val="20000"/>
              <a:lumOff val="80000"/>
              <a:alpha val="50000"/>
            </a:schemeClr>
          </a:solidFill>
          <a:scene3d>
            <a:camera prst="orthographicFront"/>
            <a:lightRig rig="threePt" dir="t"/>
          </a:scene3d>
          <a:sp3d>
            <a:bevelT prst="angle"/>
          </a:sp3d>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ОАО «КДБ»</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для снижения уровня шума: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ДА 10</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для уменьшения</a:t>
            </a:r>
            <a:r>
              <a:rPr kumimoji="0" lang="ru-RU"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ru-RU" sz="2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аквапланирования</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ДА 15</a:t>
            </a:r>
            <a:r>
              <a:rPr lang="ru-RU" sz="2000" dirty="0" smtClean="0">
                <a:latin typeface="Times New Roman" pitchFamily="18" charset="0"/>
                <a:cs typeface="Times New Roman" pitchFamily="18" charset="0"/>
              </a:rPr>
              <a:t>.</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Заголовок 1"/>
          <p:cNvSpPr>
            <a:spLocks noGrp="1"/>
          </p:cNvSpPr>
          <p:nvPr>
            <p:ph type="title"/>
          </p:nvPr>
        </p:nvSpPr>
        <p:spPr>
          <a:xfrm>
            <a:off x="251520" y="404664"/>
            <a:ext cx="8712968" cy="454822"/>
          </a:xfrm>
          <a:solidFill>
            <a:schemeClr val="bg2">
              <a:alpha val="50000"/>
            </a:schemeClr>
          </a:solidFill>
          <a:ln w="15875">
            <a:solidFill>
              <a:schemeClr val="tx2">
                <a:lumMod val="60000"/>
                <a:lumOff val="40000"/>
              </a:schemeClr>
            </a:solidFill>
          </a:ln>
          <a:scene3d>
            <a:camera prst="orthographicFront"/>
            <a:lightRig rig="threePt" dir="t"/>
          </a:scene3d>
          <a:sp3d>
            <a:bevelT/>
          </a:sp3d>
        </p:spPr>
        <p:txBody>
          <a:bodyPr/>
          <a:lstStyle/>
          <a:p>
            <a:pPr algn="ctr"/>
            <a:r>
              <a:rPr lang="ru-RU" sz="2200" dirty="0" smtClean="0">
                <a:solidFill>
                  <a:srgbClr val="C00000"/>
                </a:solidFill>
                <a:latin typeface="Times New Roman" pitchFamily="18" charset="0"/>
                <a:cs typeface="Times New Roman" pitchFamily="18" charset="0"/>
              </a:rPr>
              <a:t>Классификация дренирующих асфальтобетонов по назначению</a:t>
            </a:r>
            <a:endParaRPr lang="ru-RU" sz="2200" dirty="0">
              <a:solidFill>
                <a:srgbClr val="C00000"/>
              </a:solidFill>
              <a:latin typeface="Times New Roman" pitchFamily="18" charset="0"/>
              <a:cs typeface="Times New Roman" pitchFamily="18" charset="0"/>
            </a:endParaRPr>
          </a:p>
        </p:txBody>
      </p:sp>
      <p:sp>
        <p:nvSpPr>
          <p:cNvPr id="6" name="Текст 2"/>
          <p:cNvSpPr txBox="1">
            <a:spLocks/>
          </p:cNvSpPr>
          <p:nvPr/>
        </p:nvSpPr>
        <p:spPr>
          <a:xfrm>
            <a:off x="899592" y="4581128"/>
            <a:ext cx="7488832" cy="2276872"/>
          </a:xfrm>
          <a:prstGeom prst="rect">
            <a:avLst/>
          </a:prstGeom>
          <a:solidFill>
            <a:schemeClr val="accent2">
              <a:lumMod val="20000"/>
              <a:lumOff val="80000"/>
              <a:alpha val="50000"/>
            </a:schemeClr>
          </a:solidFill>
          <a:scene3d>
            <a:camera prst="orthographicFront"/>
            <a:lightRig rig="threePt" dir="t"/>
          </a:scene3d>
          <a:sp3d>
            <a:bevelT prst="angle"/>
          </a:sp3d>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для снижения уровня шума: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a:t>
            </a:r>
            <a:r>
              <a:rPr kumimoji="0" lang="en-US"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5</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en-US" sz="2000" b="1" dirty="0" smtClean="0">
                <a:latin typeface="Times New Roman" pitchFamily="18" charset="0"/>
                <a:cs typeface="Times New Roman" pitchFamily="18" charset="0"/>
              </a:rPr>
              <a:t>PA 8</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для уменьшения </a:t>
            </a:r>
            <a:r>
              <a:rPr kumimoji="0" lang="ru-RU" sz="2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аквапланирования</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12.5</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en-US" sz="2000" b="1" dirty="0" smtClean="0">
                <a:latin typeface="Times New Roman" pitchFamily="18" charset="0"/>
                <a:cs typeface="Times New Roman" pitchFamily="18" charset="0"/>
              </a:rPr>
              <a:t>PA</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en-US" sz="2000" b="1" dirty="0" smtClean="0">
                <a:latin typeface="Times New Roman" pitchFamily="18" charset="0"/>
                <a:cs typeface="Times New Roman" pitchFamily="18" charset="0"/>
              </a:rPr>
              <a:t>19</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Прямоугольник 6"/>
          <p:cNvSpPr/>
          <p:nvPr/>
        </p:nvSpPr>
        <p:spPr>
          <a:xfrm>
            <a:off x="3851920" y="836712"/>
            <a:ext cx="1190712" cy="923330"/>
          </a:xfrm>
          <a:prstGeom prst="rect">
            <a:avLst/>
          </a:prstGeom>
          <a:noFill/>
        </p:spPr>
        <p:txBody>
          <a:bodyPr wrap="squar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РФ</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Прямоугольник 7"/>
          <p:cNvSpPr/>
          <p:nvPr/>
        </p:nvSpPr>
        <p:spPr>
          <a:xfrm>
            <a:off x="6804248" y="4437112"/>
            <a:ext cx="156966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USA</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Текст 2"/>
          <p:cNvSpPr txBox="1">
            <a:spLocks/>
          </p:cNvSpPr>
          <p:nvPr/>
        </p:nvSpPr>
        <p:spPr>
          <a:xfrm>
            <a:off x="4572000" y="1556792"/>
            <a:ext cx="4572000" cy="2880320"/>
          </a:xfrm>
          <a:prstGeom prst="rect">
            <a:avLst/>
          </a:prstGeom>
          <a:solidFill>
            <a:schemeClr val="accent2">
              <a:lumMod val="20000"/>
              <a:lumOff val="80000"/>
              <a:alpha val="50000"/>
            </a:schemeClr>
          </a:solidFill>
          <a:scene3d>
            <a:camera prst="orthographicFront"/>
            <a:lightRig rig="threePt" dir="t"/>
          </a:scene3d>
          <a:sp3d>
            <a:bevelT prst="angle"/>
          </a:sp3d>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ru-RU" sz="2000" b="1" dirty="0" smtClean="0">
                <a:latin typeface="Times New Roman" pitchFamily="18" charset="0"/>
                <a:cs typeface="Times New Roman" pitchFamily="18" charset="0"/>
              </a:rPr>
              <a:t>СТО АВТОДОР (</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ДСК «Автобан»)</a:t>
            </a:r>
          </a:p>
          <a:p>
            <a:pPr lvl="0" algn="ctr"/>
            <a:r>
              <a:rPr lang="ru-RU" sz="2000" dirty="0" smtClean="0"/>
              <a:t> </a:t>
            </a:r>
            <a:r>
              <a:rPr lang="ru-RU" sz="2000" b="1" dirty="0" smtClean="0"/>
              <a:t>с  наибольшим размером зерен до </a:t>
            </a:r>
          </a:p>
          <a:p>
            <a:pPr lvl="0">
              <a:buFont typeface="Wingdings" pitchFamily="2" charset="2"/>
              <a:buChar char="§"/>
            </a:pPr>
            <a:r>
              <a:rPr lang="ru-RU" sz="2000" b="1" dirty="0" smtClean="0"/>
              <a:t> 20 мм</a:t>
            </a:r>
          </a:p>
          <a:p>
            <a:pPr>
              <a:buFont typeface="Wingdings" pitchFamily="2" charset="2"/>
              <a:buChar char="§"/>
            </a:pPr>
            <a:r>
              <a:rPr lang="ru-RU" sz="2000" b="1" dirty="0" smtClean="0"/>
              <a:t> 15 мм</a:t>
            </a:r>
          </a:p>
          <a:p>
            <a:pPr>
              <a:buFont typeface="Wingdings" pitchFamily="2" charset="2"/>
              <a:buChar char="§"/>
            </a:pPr>
            <a:r>
              <a:rPr lang="ru-RU" sz="2000" b="1" dirty="0" smtClean="0"/>
              <a:t> 10 мм</a:t>
            </a:r>
          </a:p>
          <a:p>
            <a:pPr algn="ctr"/>
            <a:r>
              <a:rPr lang="ru-RU" sz="2000" b="1" dirty="0" smtClean="0"/>
              <a:t>в зависимости от остаточной пористости</a:t>
            </a:r>
          </a:p>
          <a:p>
            <a:pPr algn="just"/>
            <a:r>
              <a:rPr lang="ru-RU" sz="2000" b="1" dirty="0" smtClean="0"/>
              <a:t> - 1 тип – св. 12% до 16 %</a:t>
            </a:r>
          </a:p>
          <a:p>
            <a:pPr algn="just"/>
            <a:r>
              <a:rPr lang="ru-RU" sz="2000" b="1" dirty="0" smtClean="0"/>
              <a:t> - 2 тип – св. 16 % до 24 %</a:t>
            </a:r>
          </a:p>
          <a:p>
            <a:pPr algn="just"/>
            <a:endParaRPr lang="ru-RU" sz="20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1268760"/>
            <a:ext cx="6768752" cy="584775"/>
          </a:xfrm>
          <a:prstGeom prst="rect">
            <a:avLst/>
          </a:prstGeom>
          <a:solidFill>
            <a:schemeClr val="tx2">
              <a:lumMod val="20000"/>
              <a:lumOff val="80000"/>
              <a:alpha val="74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algn="just"/>
            <a:r>
              <a:rPr lang="ru-RU" sz="1600" b="1" i="1" dirty="0" smtClean="0">
                <a:latin typeface="Times New Roman" pitchFamily="18" charset="0"/>
                <a:cs typeface="Times New Roman" pitchFamily="18" charset="0"/>
              </a:rPr>
              <a:t>Характеристики щебня, оказывающие влияние на качество материала при приготовлении дренирующих асфальтобетонных смесей</a:t>
            </a:r>
            <a:endParaRPr lang="ru-RU" sz="1600" dirty="0">
              <a:latin typeface="Times New Roman" pitchFamily="18" charset="0"/>
              <a:cs typeface="Times New Roman" pitchFamily="18" charset="0"/>
            </a:endParaRPr>
          </a:p>
        </p:txBody>
      </p:sp>
      <p:pic>
        <p:nvPicPr>
          <p:cNvPr id="6" name="Рисунок 5"/>
          <p:cNvPicPr/>
          <p:nvPr/>
        </p:nvPicPr>
        <p:blipFill>
          <a:blip r:embed="rId2" cstate="print">
            <a:grayscl/>
          </a:blip>
          <a:srcRect t="1812"/>
          <a:stretch>
            <a:fillRect/>
          </a:stretch>
        </p:blipFill>
        <p:spPr bwMode="auto">
          <a:xfrm>
            <a:off x="2339752" y="2276872"/>
            <a:ext cx="5256584" cy="3528392"/>
          </a:xfrm>
          <a:prstGeom prst="rect">
            <a:avLst/>
          </a:prstGeom>
          <a:noFill/>
          <a:ln w="9525">
            <a:noFill/>
            <a:miter lim="800000"/>
            <a:headEnd/>
            <a:tailEnd/>
          </a:ln>
          <a:scene3d>
            <a:camera prst="orthographicFront"/>
            <a:lightRig rig="threePt" dir="t"/>
          </a:scene3d>
          <a:sp3d>
            <a:bevelT/>
          </a:sp3d>
        </p:spPr>
      </p:pic>
      <p:sp>
        <p:nvSpPr>
          <p:cNvPr id="21505" name="Text Box 1"/>
          <p:cNvSpPr txBox="1">
            <a:spLocks noChangeArrowheads="1"/>
          </p:cNvSpPr>
          <p:nvPr/>
        </p:nvSpPr>
        <p:spPr bwMode="auto">
          <a:xfrm>
            <a:off x="395536" y="2348880"/>
            <a:ext cx="1728192" cy="223838"/>
          </a:xfrm>
          <a:prstGeom prst="rect">
            <a:avLst/>
          </a:prstGeom>
          <a:solidFill>
            <a:schemeClr val="tx2">
              <a:lumMod val="60000"/>
              <a:lumOff val="40000"/>
              <a:alpha val="75000"/>
            </a:scheme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err="1" smtClean="0">
                <a:latin typeface="Times New Roman" pitchFamily="18" charset="0"/>
                <a:cs typeface="Times New Roman" pitchFamily="18" charset="0"/>
              </a:rPr>
              <a:t>В</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одопоглощение</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6" name="Text Box 2"/>
          <p:cNvSpPr txBox="1">
            <a:spLocks noChangeArrowheads="1"/>
          </p:cNvSpPr>
          <p:nvPr/>
        </p:nvSpPr>
        <p:spPr bwMode="auto">
          <a:xfrm>
            <a:off x="395536" y="2852936"/>
            <a:ext cx="1728192" cy="223838"/>
          </a:xfrm>
          <a:prstGeom prst="rect">
            <a:avLst/>
          </a:prstGeom>
          <a:solidFill>
            <a:schemeClr val="tx2">
              <a:lumMod val="60000"/>
              <a:lumOff val="40000"/>
              <a:alpha val="75000"/>
            </a:scheme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smtClean="0">
                <a:latin typeface="Times New Roman" pitchFamily="18" charset="0"/>
                <a:cs typeface="Times New Roman" pitchFamily="18" charset="0"/>
              </a:rPr>
              <a:t>Ч</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истота</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7" name="Text Box 3"/>
          <p:cNvSpPr txBox="1">
            <a:spLocks noChangeArrowheads="1"/>
          </p:cNvSpPr>
          <p:nvPr/>
        </p:nvSpPr>
        <p:spPr bwMode="auto">
          <a:xfrm>
            <a:off x="395536" y="3284984"/>
            <a:ext cx="1728192" cy="223838"/>
          </a:xfrm>
          <a:prstGeom prst="rect">
            <a:avLst/>
          </a:prstGeom>
          <a:solidFill>
            <a:schemeClr val="tx2">
              <a:lumMod val="60000"/>
              <a:lumOff val="40000"/>
              <a:alpha val="75000"/>
            </a:scheme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smtClean="0">
                <a:latin typeface="Times New Roman" pitchFamily="18" charset="0"/>
                <a:cs typeface="Times New Roman" pitchFamily="18" charset="0"/>
              </a:rPr>
              <a:t>Ф</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орма частиц</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8" name="Text Box 4"/>
          <p:cNvSpPr txBox="1">
            <a:spLocks noChangeArrowheads="1"/>
          </p:cNvSpPr>
          <p:nvPr/>
        </p:nvSpPr>
        <p:spPr bwMode="auto">
          <a:xfrm>
            <a:off x="395536" y="3789040"/>
            <a:ext cx="1728193" cy="223838"/>
          </a:xfrm>
          <a:prstGeom prst="rect">
            <a:avLst/>
          </a:prstGeom>
          <a:solidFill>
            <a:srgbClr val="FFFF00">
              <a:alpha val="75000"/>
            </a:srgb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smtClean="0">
                <a:latin typeface="Times New Roman" pitchFamily="18" charset="0"/>
                <a:cs typeface="Times New Roman" pitchFamily="18" charset="0"/>
              </a:rPr>
              <a:t>С</a:t>
            </a:r>
            <a:r>
              <a:rPr kumimoji="0" lang="ru-RU" sz="1200" b="0" i="0" u="none" strike="noStrike" cap="none" normalizeH="0" baseline="0" dirty="0" smtClean="0">
                <a:ln>
                  <a:noFill/>
                </a:ln>
                <a:effectLst/>
                <a:latin typeface="Times New Roman" pitchFamily="18" charset="0"/>
                <a:cs typeface="Times New Roman" pitchFamily="18" charset="0"/>
              </a:rPr>
              <a:t>тойкость к истиранию</a:t>
            </a:r>
            <a:endParaRPr kumimoji="0" lang="ru-RU" sz="3200" b="0" i="0" u="none" strike="noStrike" cap="none" normalizeH="0" baseline="0" dirty="0" smtClean="0">
              <a:ln>
                <a:noFill/>
              </a:ln>
              <a:effectLst/>
              <a:latin typeface="Times New Roman" pitchFamily="18" charset="0"/>
              <a:cs typeface="Times New Roman" pitchFamily="18" charset="0"/>
            </a:endParaRPr>
          </a:p>
        </p:txBody>
      </p:sp>
      <p:sp>
        <p:nvSpPr>
          <p:cNvPr id="21509" name="Text Box 5"/>
          <p:cNvSpPr txBox="1">
            <a:spLocks noChangeArrowheads="1"/>
          </p:cNvSpPr>
          <p:nvPr/>
        </p:nvSpPr>
        <p:spPr bwMode="auto">
          <a:xfrm>
            <a:off x="395536" y="4293096"/>
            <a:ext cx="1728192" cy="223837"/>
          </a:xfrm>
          <a:prstGeom prst="rect">
            <a:avLst/>
          </a:prstGeom>
          <a:solidFill>
            <a:schemeClr val="tx2">
              <a:lumMod val="60000"/>
              <a:lumOff val="40000"/>
              <a:alpha val="75000"/>
            </a:scheme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err="1" smtClean="0">
                <a:latin typeface="Times New Roman" pitchFamily="18" charset="0"/>
                <a:cs typeface="Times New Roman" pitchFamily="18" charset="0"/>
              </a:rPr>
              <a:t>Д</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робимость</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10" name="Text Box 6"/>
          <p:cNvSpPr txBox="1">
            <a:spLocks noChangeArrowheads="1"/>
          </p:cNvSpPr>
          <p:nvPr/>
        </p:nvSpPr>
        <p:spPr bwMode="auto">
          <a:xfrm>
            <a:off x="395536" y="4797152"/>
            <a:ext cx="1728192" cy="223838"/>
          </a:xfrm>
          <a:prstGeom prst="rect">
            <a:avLst/>
          </a:prstGeom>
          <a:solidFill>
            <a:srgbClr val="FFFF00">
              <a:alpha val="75000"/>
            </a:srgb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smtClean="0">
                <a:latin typeface="Times New Roman" pitchFamily="18" charset="0"/>
                <a:cs typeface="Times New Roman" pitchFamily="18" charset="0"/>
              </a:rPr>
              <a:t>П</a:t>
            </a:r>
            <a:r>
              <a:rPr kumimoji="0" lang="ru-RU" sz="1200" b="0" i="0" u="none" strike="noStrike" cap="none" normalizeH="0" baseline="0" dirty="0" smtClean="0">
                <a:ln>
                  <a:noFill/>
                </a:ln>
                <a:effectLst/>
                <a:latin typeface="Times New Roman" pitchFamily="18" charset="0"/>
                <a:cs typeface="Times New Roman" pitchFamily="18" charset="0"/>
              </a:rPr>
              <a:t>рочность</a:t>
            </a:r>
            <a:endParaRPr kumimoji="0" lang="ru-RU" sz="3200" b="0" i="0" u="none" strike="noStrike" cap="none" normalizeH="0" baseline="0" dirty="0" smtClean="0">
              <a:ln>
                <a:noFill/>
              </a:ln>
              <a:effectLst/>
              <a:latin typeface="Times New Roman" pitchFamily="18" charset="0"/>
              <a:cs typeface="Times New Roman" pitchFamily="18" charset="0"/>
            </a:endParaRPr>
          </a:p>
        </p:txBody>
      </p:sp>
      <p:sp>
        <p:nvSpPr>
          <p:cNvPr id="21511" name="Text Box 7"/>
          <p:cNvSpPr txBox="1">
            <a:spLocks noChangeArrowheads="1"/>
          </p:cNvSpPr>
          <p:nvPr/>
        </p:nvSpPr>
        <p:spPr bwMode="auto">
          <a:xfrm>
            <a:off x="395536" y="5229200"/>
            <a:ext cx="1728192" cy="223837"/>
          </a:xfrm>
          <a:prstGeom prst="rect">
            <a:avLst/>
          </a:prstGeom>
          <a:solidFill>
            <a:srgbClr val="FFFF00">
              <a:alpha val="75000"/>
            </a:srgb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200" dirty="0" err="1" smtClean="0">
                <a:latin typeface="Times New Roman" pitchFamily="18" charset="0"/>
                <a:cs typeface="Times New Roman" pitchFamily="18" charset="0"/>
              </a:rPr>
              <a:t>П</a:t>
            </a:r>
            <a:r>
              <a:rPr kumimoji="0" lang="ru-RU" sz="1200" b="0" i="0" u="none" strike="noStrike" cap="none" normalizeH="0" baseline="0" dirty="0" err="1" smtClean="0">
                <a:ln>
                  <a:noFill/>
                </a:ln>
                <a:effectLst/>
                <a:latin typeface="Times New Roman" pitchFamily="18" charset="0"/>
                <a:cs typeface="Times New Roman" pitchFamily="18" charset="0"/>
              </a:rPr>
              <a:t>олируемость</a:t>
            </a:r>
            <a:endParaRPr kumimoji="0" lang="ru-RU" sz="3200" b="0" i="0" u="none" strike="noStrike" cap="none" normalizeH="0" baseline="0" dirty="0" smtClean="0">
              <a:ln>
                <a:noFill/>
              </a:ln>
              <a:effectLst/>
              <a:latin typeface="Times New Roman" pitchFamily="18" charset="0"/>
              <a:cs typeface="Times New Roman" pitchFamily="18" charset="0"/>
            </a:endParaRPr>
          </a:p>
        </p:txBody>
      </p:sp>
      <p:sp>
        <p:nvSpPr>
          <p:cNvPr id="21512" name="Text Box 8"/>
          <p:cNvSpPr txBox="1">
            <a:spLocks noChangeArrowheads="1"/>
          </p:cNvSpPr>
          <p:nvPr/>
        </p:nvSpPr>
        <p:spPr bwMode="auto">
          <a:xfrm>
            <a:off x="1403648" y="5877272"/>
            <a:ext cx="1872208" cy="216024"/>
          </a:xfrm>
          <a:prstGeom prst="rect">
            <a:avLst/>
          </a:prstGeom>
          <a:solidFill>
            <a:schemeClr val="tx2">
              <a:lumMod val="60000"/>
              <a:lumOff val="40000"/>
            </a:scheme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Наиболее важные</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13" name="Text Box 9"/>
          <p:cNvSpPr txBox="1">
            <a:spLocks noChangeArrowheads="1"/>
          </p:cNvSpPr>
          <p:nvPr/>
        </p:nvSpPr>
        <p:spPr bwMode="auto">
          <a:xfrm>
            <a:off x="6660232" y="5877272"/>
            <a:ext cx="1872208" cy="216024"/>
          </a:xfrm>
          <a:prstGeom prst="rect">
            <a:avLst/>
          </a:prstGeom>
          <a:solidFill>
            <a:schemeClr val="tx2">
              <a:lumMod val="60000"/>
              <a:lumOff val="40000"/>
            </a:schemeClr>
          </a:solidFill>
          <a:ln w="22225">
            <a:solidFill>
              <a:schemeClr val="bg1">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Менее важные</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3" name="Rectangle 1"/>
          <p:cNvSpPr>
            <a:spLocks noChangeArrowheads="1"/>
          </p:cNvSpPr>
          <p:nvPr/>
        </p:nvSpPr>
        <p:spPr bwMode="auto">
          <a:xfrm>
            <a:off x="1475656" y="214482"/>
            <a:ext cx="6624736"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43815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Требования к минеральным материалам</a:t>
            </a:r>
            <a:endParaRPr kumimoji="0" lang="ru-RU" sz="3200" b="1"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331640" y="476672"/>
            <a:ext cx="640871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Требования к минеральным материалам</a:t>
            </a:r>
            <a:endParaRPr kumimoji="0" lang="ru-RU" sz="3200" b="1"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6" name="Рисунок 15" descr="Снимок9867.JPG"/>
          <p:cNvPicPr>
            <a:picLocks noChangeAspect="1"/>
          </p:cNvPicPr>
          <p:nvPr/>
        </p:nvPicPr>
        <p:blipFill>
          <a:blip r:embed="rId2" cstate="print"/>
          <a:srcRect b="21885"/>
          <a:stretch>
            <a:fillRect/>
          </a:stretch>
        </p:blipFill>
        <p:spPr>
          <a:xfrm>
            <a:off x="683568" y="1124744"/>
            <a:ext cx="7560840" cy="2736304"/>
          </a:xfrm>
          <a:prstGeom prst="rect">
            <a:avLst/>
          </a:prstGeom>
          <a:scene3d>
            <a:camera prst="orthographicFront"/>
            <a:lightRig rig="threePt" dir="t"/>
          </a:scene3d>
          <a:sp3d>
            <a:bevelT/>
          </a:sp3d>
        </p:spPr>
      </p:pic>
      <p:sp>
        <p:nvSpPr>
          <p:cNvPr id="17" name="Прямоугольник 16"/>
          <p:cNvSpPr/>
          <p:nvPr/>
        </p:nvSpPr>
        <p:spPr>
          <a:xfrm>
            <a:off x="3635896" y="1124744"/>
            <a:ext cx="24482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p:nvCxnSpPr>
        <p:spPr>
          <a:xfrm>
            <a:off x="4499992" y="1556792"/>
            <a:ext cx="720080" cy="108012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3131840" y="1484784"/>
            <a:ext cx="792088" cy="57606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683568" y="4005064"/>
            <a:ext cx="3168352" cy="720080"/>
          </a:xfrm>
          <a:prstGeom prst="rect">
            <a:avLst/>
          </a:prstGeom>
          <a:solidFill>
            <a:schemeClr val="tx1">
              <a:alpha val="67000"/>
            </a:schemeClr>
          </a:solidFill>
          <a:ln>
            <a:solidFill>
              <a:schemeClr val="bg1">
                <a:lumMod val="95000"/>
                <a:alpha val="5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Кубовидный щебень</a:t>
            </a:r>
            <a:endParaRPr lang="ru-RU" dirty="0"/>
          </a:p>
        </p:txBody>
      </p:sp>
      <p:sp>
        <p:nvSpPr>
          <p:cNvPr id="27" name="Прямоугольник 26"/>
          <p:cNvSpPr/>
          <p:nvPr/>
        </p:nvSpPr>
        <p:spPr>
          <a:xfrm>
            <a:off x="5076056" y="4005064"/>
            <a:ext cx="3168352" cy="720080"/>
          </a:xfrm>
          <a:prstGeom prst="rect">
            <a:avLst/>
          </a:prstGeom>
          <a:solidFill>
            <a:schemeClr val="tx1">
              <a:alpha val="67000"/>
            </a:schemeClr>
          </a:solidFill>
          <a:ln>
            <a:solidFill>
              <a:schemeClr val="bg1">
                <a:lumMod val="95000"/>
                <a:alpha val="5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Окатанный </a:t>
            </a:r>
            <a:r>
              <a:rPr lang="ru-RU" dirty="0" smtClean="0"/>
              <a:t>материал</a:t>
            </a:r>
            <a:endParaRPr lang="ru-RU" dirty="0"/>
          </a:p>
        </p:txBody>
      </p:sp>
      <p:sp>
        <p:nvSpPr>
          <p:cNvPr id="9" name="Прямоугольник 8"/>
          <p:cNvSpPr/>
          <p:nvPr/>
        </p:nvSpPr>
        <p:spPr>
          <a:xfrm>
            <a:off x="683568" y="5157192"/>
            <a:ext cx="7776864" cy="936104"/>
          </a:xfrm>
          <a:prstGeom prst="rect">
            <a:avLst/>
          </a:prstGeom>
          <a:solidFill>
            <a:srgbClr val="FFFF00">
              <a:alpha val="67000"/>
            </a:srgbClr>
          </a:solidFill>
          <a:ln>
            <a:solidFill>
              <a:schemeClr val="bg1">
                <a:lumMod val="95000"/>
                <a:alpha val="5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rgbClr val="FF0000"/>
                </a:solidFill>
              </a:rPr>
              <a:t>Кубовидность</a:t>
            </a:r>
            <a:r>
              <a:rPr lang="ru-RU" dirty="0" smtClean="0">
                <a:solidFill>
                  <a:srgbClr val="FF0000"/>
                </a:solidFill>
              </a:rPr>
              <a:t> зерен  должна быть не менее 90  % в Европе</a:t>
            </a:r>
          </a:p>
          <a:p>
            <a:pPr algn="ctr"/>
            <a:r>
              <a:rPr lang="ru-RU" dirty="0" smtClean="0">
                <a:solidFill>
                  <a:srgbClr val="FF0000"/>
                </a:solidFill>
              </a:rPr>
              <a:t>Согласно СТО АВТОДОР – 100 %</a:t>
            </a:r>
          </a:p>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lumMod val="85000"/>
            </a:schemeClr>
          </a:solidFill>
          <a:ln w="22225">
            <a:solidFill>
              <a:schemeClr val="tx2">
                <a:lumMod val="60000"/>
                <a:lumOff val="40000"/>
              </a:schemeClr>
            </a:solidFill>
          </a:ln>
          <a:scene3d>
            <a:camera prst="orthographicFront"/>
            <a:lightRig rig="threePt" dir="t"/>
          </a:scene3d>
          <a:sp3d>
            <a:bevelT/>
          </a:sp3d>
        </p:spPr>
        <p:txBody>
          <a:bodyPr>
            <a:noAutofit/>
          </a:bodyPr>
          <a:lstStyle/>
          <a:p>
            <a:r>
              <a:rPr lang="ru-RU" sz="3600" dirty="0" smtClean="0">
                <a:latin typeface="Times New Roman" pitchFamily="18" charset="0"/>
                <a:cs typeface="Times New Roman" pitchFamily="18" charset="0"/>
              </a:rPr>
              <a:t>Определение </a:t>
            </a:r>
            <a:r>
              <a:rPr lang="ru-RU" sz="3600" dirty="0" err="1" smtClean="0">
                <a:latin typeface="Times New Roman" pitchFamily="18" charset="0"/>
                <a:cs typeface="Times New Roman" pitchFamily="18" charset="0"/>
              </a:rPr>
              <a:t>истираемости</a:t>
            </a:r>
            <a:r>
              <a:rPr lang="ru-RU" sz="3600" dirty="0" smtClean="0">
                <a:latin typeface="Times New Roman" pitchFamily="18" charset="0"/>
                <a:cs typeface="Times New Roman" pitchFamily="18" charset="0"/>
              </a:rPr>
              <a:t> методом Лос-Анджелеса </a:t>
            </a:r>
            <a:endParaRPr lang="ru-RU" sz="3600" dirty="0">
              <a:latin typeface="Times New Roman" pitchFamily="18" charset="0"/>
              <a:cs typeface="Times New Roman" pitchFamily="18" charset="0"/>
            </a:endParaRPr>
          </a:p>
        </p:txBody>
      </p:sp>
      <p:sp>
        <p:nvSpPr>
          <p:cNvPr id="2049" name="Rectangle 1"/>
          <p:cNvSpPr>
            <a:spLocks noChangeArrowheads="1"/>
          </p:cNvSpPr>
          <p:nvPr/>
        </p:nvSpPr>
        <p:spPr bwMode="auto">
          <a:xfrm>
            <a:off x="683568" y="1916832"/>
            <a:ext cx="5112568" cy="2862322"/>
          </a:xfrm>
          <a:prstGeom prst="rect">
            <a:avLst/>
          </a:prstGeom>
          <a:solidFill>
            <a:schemeClr val="bg1">
              <a:lumMod val="85000"/>
              <a:alpha val="89000"/>
            </a:schemeClr>
          </a:solidFill>
          <a:ln w="22225">
            <a:solidFill>
              <a:schemeClr val="bg1">
                <a:lumMod val="85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Интервал потерь материала после испытания находятся в достаточно большом диапазоне - от 12 % до 50 %. </a:t>
            </a:r>
          </a:p>
          <a:p>
            <a:pPr marR="0" lvl="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Соединенных Штатах максимальная потеря при проведении испытания на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истираемость</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методом Лос-Анджелеса является фиксированной величиной и составляет </a:t>
            </a:r>
            <a:r>
              <a:rPr lang="ru-RU" sz="2000" b="1" dirty="0" smtClean="0">
                <a:solidFill>
                  <a:srgbClr val="000000"/>
                </a:solidFill>
                <a:latin typeface="Times New Roman" pitchFamily="18" charset="0"/>
                <a:ea typeface="Times New Roman" pitchFamily="18" charset="0"/>
                <a:cs typeface="Times New Roman" pitchFamily="18" charset="0"/>
              </a:rPr>
              <a:t>не более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30 %. </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mashina1.gif"/>
          <p:cNvPicPr>
            <a:picLocks noChangeAspect="1"/>
          </p:cNvPicPr>
          <p:nvPr/>
        </p:nvPicPr>
        <p:blipFill>
          <a:blip r:embed="rId2" cstate="print"/>
          <a:stretch>
            <a:fillRect/>
          </a:stretch>
        </p:blipFill>
        <p:spPr>
          <a:xfrm>
            <a:off x="5940152" y="1916832"/>
            <a:ext cx="2880320" cy="4421291"/>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24744"/>
            <a:ext cx="8064896" cy="646331"/>
          </a:xfrm>
          <a:prstGeom prst="rect">
            <a:avLst/>
          </a:prstGeom>
          <a:solidFill>
            <a:schemeClr val="bg1">
              <a:lumMod val="85000"/>
            </a:schemeClr>
          </a:solidFill>
          <a:ln w="222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b="1" dirty="0" smtClean="0">
                <a:latin typeface="Times New Roman" pitchFamily="18" charset="0"/>
                <a:cs typeface="Times New Roman" pitchFamily="18" charset="0"/>
              </a:rPr>
              <a:t>Для приготовления открытых высокопористых дренирующих асфальтобетонов необходимо применять щебень из плотных горных пород</a:t>
            </a:r>
            <a:endParaRPr lang="ru-RU" dirty="0">
              <a:latin typeface="Times New Roman" pitchFamily="18" charset="0"/>
              <a:cs typeface="Times New Roman" pitchFamily="18" charset="0"/>
            </a:endParaRPr>
          </a:p>
        </p:txBody>
      </p:sp>
      <p:sp>
        <p:nvSpPr>
          <p:cNvPr id="5" name="Прямоугольник 4"/>
          <p:cNvSpPr/>
          <p:nvPr/>
        </p:nvSpPr>
        <p:spPr>
          <a:xfrm>
            <a:off x="323528" y="1916832"/>
            <a:ext cx="8640960" cy="3924151"/>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just">
              <a:lnSpc>
                <a:spcPct val="150000"/>
              </a:lnSpc>
              <a:buFont typeface="Wingdings" pitchFamily="2" charset="2"/>
              <a:buChar char="q"/>
            </a:pP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 размером фракций от 5 до 10 мм, св. 10 мм до 15 мм, св. 10 мм до 20 мм</a:t>
            </a:r>
          </a:p>
          <a:p>
            <a:pPr algn="just">
              <a:lnSpc>
                <a:spcPct val="150000"/>
              </a:lnSpc>
              <a:buFont typeface="Wingdings" pitchFamily="2" charset="2"/>
              <a:buChar char="q"/>
            </a:pPr>
            <a:r>
              <a:rPr lang="ru-RU" dirty="0" smtClean="0">
                <a:latin typeface="Times New Roman" pitchFamily="18" charset="0"/>
                <a:cs typeface="Times New Roman" pitchFamily="18" charset="0"/>
              </a:rPr>
              <a:t>  с содержанием пылевидных и глинистых частиц (</a:t>
            </a:r>
            <a:r>
              <a:rPr lang="ru-RU" dirty="0" err="1" smtClean="0">
                <a:latin typeface="Times New Roman" pitchFamily="18" charset="0"/>
                <a:cs typeface="Times New Roman" pitchFamily="18" charset="0"/>
              </a:rPr>
              <a:t>ПиГ</a:t>
            </a:r>
            <a:r>
              <a:rPr lang="ru-RU" dirty="0" smtClean="0">
                <a:latin typeface="Times New Roman" pitchFamily="18" charset="0"/>
                <a:cs typeface="Times New Roman" pitchFamily="18" charset="0"/>
              </a:rPr>
              <a:t>) не более 0,5 % по массе</a:t>
            </a:r>
          </a:p>
          <a:p>
            <a:pPr algn="just">
              <a:lnSpc>
                <a:spcPct val="150000"/>
              </a:lnSpc>
              <a:buFont typeface="Wingdings" pitchFamily="2" charset="2"/>
              <a:buChar char="q"/>
            </a:pP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дробимости</a:t>
            </a:r>
            <a:r>
              <a:rPr lang="ru-RU" dirty="0" smtClean="0">
                <a:latin typeface="Times New Roman" pitchFamily="18" charset="0"/>
                <a:cs typeface="Times New Roman" pitchFamily="18" charset="0"/>
              </a:rPr>
              <a:t> 1200,</a:t>
            </a:r>
          </a:p>
          <a:p>
            <a:pPr algn="just">
              <a:lnSpc>
                <a:spcPct val="150000"/>
              </a:lnSpc>
              <a:buFont typeface="Wingdings" pitchFamily="2" charset="2"/>
              <a:buChar char="q"/>
            </a:pPr>
            <a:r>
              <a:rPr lang="ru-RU" dirty="0" smtClean="0">
                <a:latin typeface="Times New Roman" pitchFamily="18" charset="0"/>
                <a:cs typeface="Times New Roman" pitchFamily="18" charset="0"/>
              </a:rPr>
              <a:t>  по морозостойкости </a:t>
            </a:r>
            <a:r>
              <a:rPr lang="en-US" dirty="0" smtClean="0">
                <a:latin typeface="Times New Roman" pitchFamily="18" charset="0"/>
                <a:cs typeface="Times New Roman" pitchFamily="18" charset="0"/>
              </a:rPr>
              <a:t>F</a:t>
            </a:r>
            <a:r>
              <a:rPr lang="ru-RU" dirty="0" smtClean="0">
                <a:latin typeface="Times New Roman" pitchFamily="18" charset="0"/>
                <a:cs typeface="Times New Roman" pitchFamily="18" charset="0"/>
              </a:rPr>
              <a:t>150,</a:t>
            </a:r>
          </a:p>
          <a:p>
            <a:pPr algn="just">
              <a:lnSpc>
                <a:spcPct val="150000"/>
              </a:lnSpc>
              <a:buFont typeface="Wingdings" pitchFamily="2" charset="2"/>
              <a:buChar char="q"/>
            </a:pP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истираемости</a:t>
            </a:r>
            <a:r>
              <a:rPr lang="ru-RU" dirty="0" smtClean="0">
                <a:latin typeface="Times New Roman" pitchFamily="18" charset="0"/>
                <a:cs typeface="Times New Roman" pitchFamily="18" charset="0"/>
              </a:rPr>
              <a:t> И-1</a:t>
            </a:r>
          </a:p>
          <a:p>
            <a:pPr algn="just">
              <a:lnSpc>
                <a:spcPct val="150000"/>
              </a:lnSpc>
              <a:buFont typeface="Wingdings" pitchFamily="2" charset="2"/>
              <a:buChar char="q"/>
            </a:pPr>
            <a:r>
              <a:rPr lang="ru-RU" dirty="0" smtClean="0">
                <a:latin typeface="Times New Roman" pitchFamily="18" charset="0"/>
                <a:cs typeface="Times New Roman" pitchFamily="18" charset="0"/>
              </a:rPr>
              <a:t>  содержание зерен пластинчатой (лещадной) и игловатой формы в щебне, применяемом для приготовления открытых высокопористых дренирующих асфальтобетонов должно быть не более 10 % по массе.</a:t>
            </a:r>
          </a:p>
          <a:p>
            <a:pPr algn="just">
              <a:lnSpc>
                <a:spcPct val="150000"/>
              </a:lnSpc>
              <a:buFont typeface="Wingdings" pitchFamily="2" charset="2"/>
              <a:buChar char="q"/>
            </a:pPr>
            <a:endParaRPr lang="ru-RU" sz="2000" dirty="0">
              <a:latin typeface="Times New Roman" pitchFamily="18" charset="0"/>
              <a:cs typeface="Times New Roman" pitchFamily="18" charset="0"/>
            </a:endParaRPr>
          </a:p>
        </p:txBody>
      </p:sp>
      <p:sp>
        <p:nvSpPr>
          <p:cNvPr id="6" name="Rectangle 1"/>
          <p:cNvSpPr>
            <a:spLocks noChangeArrowheads="1"/>
          </p:cNvSpPr>
          <p:nvPr/>
        </p:nvSpPr>
        <p:spPr bwMode="auto">
          <a:xfrm>
            <a:off x="1907704" y="214482"/>
            <a:ext cx="568863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43815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Требования</a:t>
            </a:r>
            <a:r>
              <a:rPr kumimoji="0" lang="ru-RU"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к минеральным материалам</a:t>
            </a:r>
            <a:endParaRPr kumimoji="0" lang="ru-RU" sz="2800" b="1"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907704" y="214482"/>
            <a:ext cx="568863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43815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Требования</a:t>
            </a:r>
            <a:r>
              <a:rPr kumimoji="0" lang="ru-RU"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к минеральным материалам</a:t>
            </a:r>
            <a:endParaRPr kumimoji="0" lang="ru-RU" sz="2800" b="1"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 name="Прямоугольник 5"/>
          <p:cNvSpPr/>
          <p:nvPr/>
        </p:nvSpPr>
        <p:spPr>
          <a:xfrm>
            <a:off x="323528" y="1124744"/>
            <a:ext cx="8640960" cy="4653646"/>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just">
              <a:lnSpc>
                <a:spcPct val="150000"/>
              </a:lnSpc>
              <a:buFont typeface="Wingdings" pitchFamily="2" charset="2"/>
              <a:buChar char="v"/>
            </a:pPr>
            <a:r>
              <a:rPr lang="ru-RU" sz="2000" dirty="0" smtClean="0">
                <a:latin typeface="Times New Roman" pitchFamily="18" charset="0"/>
                <a:cs typeface="Times New Roman" pitchFamily="18" charset="0"/>
              </a:rPr>
              <a:t>Песок из отсевов дробления горных пород должен соответствовать требованиям : </a:t>
            </a:r>
          </a:p>
          <a:p>
            <a:pPr algn="just">
              <a:lnSpc>
                <a:spcPct val="150000"/>
              </a:lnSpc>
              <a:buFont typeface="Wingdings" pitchFamily="2" charset="2"/>
              <a:buChar char="§"/>
            </a:pPr>
            <a:r>
              <a:rPr lang="ru-RU" sz="2000" dirty="0" smtClean="0">
                <a:latin typeface="Times New Roman" pitchFamily="18" charset="0"/>
                <a:cs typeface="Times New Roman" pitchFamily="18" charset="0"/>
              </a:rPr>
              <a:t>  Марка по прочности не ниже 1000.</a:t>
            </a:r>
          </a:p>
          <a:p>
            <a:pPr algn="just">
              <a:lnSpc>
                <a:spcPct val="150000"/>
              </a:lnSpc>
              <a:buFont typeface="Wingdings" pitchFamily="2" charset="2"/>
              <a:buChar char="§"/>
            </a:pPr>
            <a:r>
              <a:rPr lang="ru-RU" sz="2000" dirty="0" smtClean="0">
                <a:latin typeface="Times New Roman" pitchFamily="18" charset="0"/>
                <a:cs typeface="Times New Roman" pitchFamily="18" charset="0"/>
              </a:rPr>
              <a:t>  Содержание зерен размером свыше 5 мм до 10 мм не более 5 % по массе. </a:t>
            </a:r>
          </a:p>
          <a:p>
            <a:pPr algn="just">
              <a:lnSpc>
                <a:spcPct val="150000"/>
              </a:lnSpc>
              <a:buFont typeface="Wingdings" pitchFamily="2" charset="2"/>
              <a:buChar char="§"/>
            </a:pPr>
            <a:r>
              <a:rPr lang="ru-RU" sz="2000" dirty="0" smtClean="0">
                <a:latin typeface="Times New Roman" pitchFamily="18" charset="0"/>
                <a:cs typeface="Times New Roman" pitchFamily="18" charset="0"/>
              </a:rPr>
              <a:t>  Содержание глины в комках не допускается, а содержание глинистых частиц, определяемых методом набухания, должно быть не более 0,4 %. </a:t>
            </a:r>
          </a:p>
          <a:p>
            <a:pPr algn="just">
              <a:lnSpc>
                <a:spcPct val="150000"/>
              </a:lnSpc>
            </a:pPr>
            <a:endParaRPr lang="ru-RU" sz="2000" dirty="0" smtClean="0">
              <a:latin typeface="Times New Roman" pitchFamily="18" charset="0"/>
              <a:cs typeface="Times New Roman" pitchFamily="18" charset="0"/>
            </a:endParaRPr>
          </a:p>
          <a:p>
            <a:pPr algn="just">
              <a:lnSpc>
                <a:spcPct val="150000"/>
              </a:lnSpc>
              <a:buFont typeface="Wingdings" pitchFamily="2" charset="2"/>
              <a:buChar char="v"/>
            </a:pPr>
            <a:r>
              <a:rPr lang="ru-RU" sz="2000" dirty="0" smtClean="0">
                <a:latin typeface="Times New Roman" pitchFamily="18" charset="0"/>
                <a:cs typeface="Times New Roman" pitchFamily="18" charset="0"/>
              </a:rPr>
              <a:t> Минеральный порошок должен быть активированным и соответствовать требованиям ГОСТ Р 52129 к марке МП-1.</a:t>
            </a:r>
          </a:p>
          <a:p>
            <a:pPr algn="just">
              <a:lnSpc>
                <a:spcPct val="150000"/>
              </a:lnSpc>
            </a:pP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475656" y="476672"/>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1043608" y="1484784"/>
          <a:ext cx="6912768" cy="2839212"/>
        </p:xfrm>
        <a:graphic>
          <a:graphicData uri="http://schemas.openxmlformats.org/drawingml/2006/table">
            <a:tbl>
              <a:tblPr>
                <a:tableStyleId>{16D9F66E-5EB9-4882-86FB-DCBF35E3C3E4}</a:tableStyleId>
              </a:tblPr>
              <a:tblGrid>
                <a:gridCol w="3456022"/>
                <a:gridCol w="3456746"/>
              </a:tblGrid>
              <a:tr h="479618">
                <a:tc>
                  <a:txBody>
                    <a:bodyPr/>
                    <a:lstStyle/>
                    <a:p>
                      <a:pPr algn="ctr">
                        <a:lnSpc>
                          <a:spcPct val="115000"/>
                        </a:lnSpc>
                        <a:spcAft>
                          <a:spcPts val="0"/>
                        </a:spcAft>
                      </a:pPr>
                      <a:r>
                        <a:rPr lang="ru-RU" sz="1800" b="1" dirty="0">
                          <a:latin typeface="Times New Roman" pitchFamily="18" charset="0"/>
                          <a:cs typeface="Times New Roman" pitchFamily="18" charset="0"/>
                        </a:rPr>
                        <a:t>Страна</a:t>
                      </a:r>
                      <a:endParaRPr lang="ru-RU" sz="1800" b="1"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ru-RU" sz="1800" b="1" dirty="0">
                          <a:latin typeface="Times New Roman" pitchFamily="18" charset="0"/>
                          <a:cs typeface="Times New Roman" pitchFamily="18" charset="0"/>
                        </a:rPr>
                        <a:t>Марка используемого </a:t>
                      </a:r>
                    </a:p>
                    <a:p>
                      <a:pPr algn="ctr">
                        <a:lnSpc>
                          <a:spcPct val="115000"/>
                        </a:lnSpc>
                        <a:spcAft>
                          <a:spcPts val="0"/>
                        </a:spcAft>
                      </a:pPr>
                      <a:r>
                        <a:rPr lang="ru-RU" sz="1800" b="1" dirty="0">
                          <a:latin typeface="Times New Roman" pitchFamily="18" charset="0"/>
                          <a:cs typeface="Times New Roman" pitchFamily="18" charset="0"/>
                        </a:rPr>
                        <a:t> вяжущего</a:t>
                      </a:r>
                      <a:endParaRPr lang="ru-RU" sz="1800" b="1"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r>
              <a:tr h="229802">
                <a:tc gridSpan="2">
                  <a:txBody>
                    <a:bodyPr/>
                    <a:lstStyle/>
                    <a:p>
                      <a:pPr algn="ctr">
                        <a:lnSpc>
                          <a:spcPct val="115000"/>
                        </a:lnSpc>
                        <a:spcAft>
                          <a:spcPts val="0"/>
                        </a:spcAft>
                      </a:pPr>
                      <a:r>
                        <a:rPr lang="ru-RU" sz="1800" dirty="0">
                          <a:latin typeface="Times New Roman" pitchFamily="18" charset="0"/>
                          <a:cs typeface="Times New Roman" pitchFamily="18" charset="0"/>
                        </a:rPr>
                        <a:t>Европа</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hMerge="1">
                  <a:txBody>
                    <a:bodyPr/>
                    <a:lstStyle/>
                    <a:p>
                      <a:endParaRPr lang="ru-RU"/>
                    </a:p>
                  </a:txBody>
                  <a:tcPr/>
                </a:tc>
              </a:tr>
              <a:tr h="229802">
                <a:tc>
                  <a:txBody>
                    <a:bodyPr/>
                    <a:lstStyle/>
                    <a:p>
                      <a:pPr algn="ctr">
                        <a:lnSpc>
                          <a:spcPct val="115000"/>
                        </a:lnSpc>
                        <a:spcAft>
                          <a:spcPts val="0"/>
                        </a:spcAft>
                      </a:pPr>
                      <a:r>
                        <a:rPr lang="ru-RU" sz="1800" spc="-10" dirty="0" smtClean="0">
                          <a:latin typeface="Times New Roman" pitchFamily="18" charset="0"/>
                          <a:cs typeface="Times New Roman" pitchFamily="18" charset="0"/>
                        </a:rPr>
                        <a:t>Великобритания</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ru-RU" sz="1800" spc="-10" dirty="0">
                          <a:latin typeface="Times New Roman" pitchFamily="18" charset="0"/>
                          <a:cs typeface="Times New Roman" pitchFamily="18" charset="0"/>
                        </a:rPr>
                        <a:t>100</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r>
              <a:tr h="229802">
                <a:tc>
                  <a:txBody>
                    <a:bodyPr/>
                    <a:lstStyle/>
                    <a:p>
                      <a:pPr algn="ctr">
                        <a:lnSpc>
                          <a:spcPct val="115000"/>
                        </a:lnSpc>
                        <a:spcAft>
                          <a:spcPts val="0"/>
                        </a:spcAft>
                      </a:pPr>
                      <a:r>
                        <a:rPr lang="ru-RU" sz="1800" spc="-10" dirty="0" smtClean="0">
                          <a:latin typeface="Times New Roman" pitchFamily="18" charset="0"/>
                          <a:cs typeface="Times New Roman" pitchFamily="18" charset="0"/>
                        </a:rPr>
                        <a:t>Испания </a:t>
                      </a:r>
                      <a:r>
                        <a:rPr lang="ru-RU" sz="1800" spc="-10" dirty="0">
                          <a:latin typeface="Times New Roman" pitchFamily="18" charset="0"/>
                          <a:cs typeface="Times New Roman" pitchFamily="18" charset="0"/>
                        </a:rPr>
                        <a:t>и </a:t>
                      </a:r>
                      <a:r>
                        <a:rPr lang="ru-RU" sz="1800" spc="-10" dirty="0" smtClean="0">
                          <a:latin typeface="Times New Roman" pitchFamily="18" charset="0"/>
                          <a:cs typeface="Times New Roman" pitchFamily="18" charset="0"/>
                        </a:rPr>
                        <a:t>Италия</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ru-RU" sz="1800" spc="-10" dirty="0">
                          <a:latin typeface="Times New Roman" pitchFamily="18" charset="0"/>
                          <a:cs typeface="Times New Roman" pitchFamily="18" charset="0"/>
                        </a:rPr>
                        <a:t>60/70 или 80/100</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r>
              <a:tr h="229802">
                <a:tc gridSpan="2">
                  <a:txBody>
                    <a:bodyPr/>
                    <a:lstStyle/>
                    <a:p>
                      <a:pPr algn="ctr">
                        <a:lnSpc>
                          <a:spcPct val="115000"/>
                        </a:lnSpc>
                        <a:spcAft>
                          <a:spcPts val="0"/>
                        </a:spcAft>
                      </a:pPr>
                      <a:r>
                        <a:rPr lang="ru-RU" sz="1800" spc="-10" dirty="0">
                          <a:latin typeface="Times New Roman" pitchFamily="18" charset="0"/>
                          <a:cs typeface="Times New Roman" pitchFamily="18" charset="0"/>
                        </a:rPr>
                        <a:t>США</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hMerge="1">
                  <a:txBody>
                    <a:bodyPr/>
                    <a:lstStyle/>
                    <a:p>
                      <a:endParaRPr lang="ru-RU"/>
                    </a:p>
                  </a:txBody>
                  <a:tcPr/>
                </a:tc>
              </a:tr>
              <a:tr h="229802">
                <a:tc>
                  <a:txBody>
                    <a:bodyPr/>
                    <a:lstStyle/>
                    <a:p>
                      <a:pPr algn="ctr">
                        <a:lnSpc>
                          <a:spcPct val="115000"/>
                        </a:lnSpc>
                        <a:spcAft>
                          <a:spcPts val="0"/>
                        </a:spcAft>
                      </a:pPr>
                      <a:r>
                        <a:rPr lang="ru-RU" sz="1800" spc="-10" dirty="0">
                          <a:latin typeface="Times New Roman" pitchFamily="18" charset="0"/>
                          <a:cs typeface="Times New Roman" pitchFamily="18" charset="0"/>
                        </a:rPr>
                        <a:t>Аризона</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ru-RU" sz="1800" spc="-10" dirty="0">
                          <a:latin typeface="Times New Roman" pitchFamily="18" charset="0"/>
                          <a:cs typeface="Times New Roman" pitchFamily="18" charset="0"/>
                        </a:rPr>
                        <a:t>PG 64 - 16</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r>
              <a:tr h="229802">
                <a:tc>
                  <a:txBody>
                    <a:bodyPr/>
                    <a:lstStyle/>
                    <a:p>
                      <a:pPr algn="ctr">
                        <a:lnSpc>
                          <a:spcPct val="115000"/>
                        </a:lnSpc>
                        <a:spcAft>
                          <a:spcPts val="0"/>
                        </a:spcAft>
                      </a:pPr>
                      <a:r>
                        <a:rPr lang="ru-RU" sz="1800" spc="-10" dirty="0" smtClean="0">
                          <a:latin typeface="Times New Roman" pitchFamily="18" charset="0"/>
                          <a:cs typeface="Times New Roman" pitchFamily="18" charset="0"/>
                        </a:rPr>
                        <a:t>Джорджия</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ru-RU" sz="1800" spc="-10" dirty="0">
                          <a:latin typeface="Times New Roman" pitchFamily="18" charset="0"/>
                          <a:cs typeface="Times New Roman" pitchFamily="18" charset="0"/>
                        </a:rPr>
                        <a:t>PG 76-22</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r>
              <a:tr h="229802">
                <a:tc>
                  <a:txBody>
                    <a:bodyPr/>
                    <a:lstStyle/>
                    <a:p>
                      <a:pPr algn="ctr">
                        <a:lnSpc>
                          <a:spcPct val="115000"/>
                        </a:lnSpc>
                        <a:spcAft>
                          <a:spcPts val="0"/>
                        </a:spcAft>
                      </a:pPr>
                      <a:r>
                        <a:rPr lang="ru-RU" sz="1800" spc="-10" dirty="0">
                          <a:latin typeface="Times New Roman" pitchFamily="18" charset="0"/>
                          <a:cs typeface="Times New Roman" pitchFamily="18" charset="0"/>
                        </a:rPr>
                        <a:t>Вашингтон</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ru-RU" sz="1800" spc="-10" dirty="0">
                          <a:latin typeface="Times New Roman" pitchFamily="18" charset="0"/>
                          <a:cs typeface="Times New Roman" pitchFamily="18" charset="0"/>
                        </a:rPr>
                        <a:t>PG 64-22, PG 70-28 или PG 76-28</a:t>
                      </a:r>
                      <a:endParaRPr lang="ru-RU" sz="1800" dirty="0">
                        <a:latin typeface="Times New Roman" pitchFamily="18" charset="0"/>
                        <a:ea typeface="Calibri"/>
                        <a:cs typeface="Times New Roman" pitchFamily="18" charset="0"/>
                      </a:endParaRPr>
                    </a:p>
                  </a:txBody>
                  <a:tcPr marL="68580" marR="68580" marT="0" marB="0" anchor="ctr">
                    <a:solidFill>
                      <a:schemeClr val="bg1">
                        <a:lumMod val="85000"/>
                      </a:schemeClr>
                    </a:solidFill>
                  </a:tcPr>
                </a:tc>
              </a:tr>
            </a:tbl>
          </a:graphicData>
        </a:graphic>
      </p:graphicFrame>
      <p:sp>
        <p:nvSpPr>
          <p:cNvPr id="25602" name="Rectangle 2"/>
          <p:cNvSpPr>
            <a:spLocks noChangeArrowheads="1"/>
          </p:cNvSpPr>
          <p:nvPr/>
        </p:nvSpPr>
        <p:spPr bwMode="auto">
          <a:xfrm>
            <a:off x="683568" y="5101733"/>
            <a:ext cx="8136904"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качестве полимерного модификатора Италия, Испании и Великобритания используют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стирол бутадиена стирола (SBS) или этиленовый виниловый ацетат (EVA), каучук бутадиена стирола (</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SBR</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измельченную резиновую крошку.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825579"/>
            <a:ext cx="8640960" cy="6032421"/>
          </a:xfrm>
          <a:prstGeom prst="rect">
            <a:avLst/>
          </a:prstGeom>
          <a:solidFill>
            <a:schemeClr val="bg1">
              <a:lumMod val="85000"/>
              <a:alpha val="87000"/>
            </a:schemeClr>
          </a:solidFill>
          <a:ln w="25400">
            <a:solidFill>
              <a:schemeClr val="bg1"/>
            </a:solidFill>
          </a:ln>
          <a:scene3d>
            <a:camera prst="orthographicFront"/>
            <a:lightRig rig="threePt" dir="t"/>
          </a:scene3d>
          <a:sp3d>
            <a:bevelT/>
          </a:sp3d>
        </p:spPr>
        <p:txBody>
          <a:bodyPr wrap="square">
            <a:spAutoFit/>
          </a:bodyPr>
          <a:lstStyle/>
          <a:p>
            <a:pPr algn="just">
              <a:lnSpc>
                <a:spcPct val="150000"/>
              </a:lnSpc>
            </a:pPr>
            <a:r>
              <a:rPr lang="ru-RU" sz="2400" b="1" dirty="0" smtClean="0">
                <a:latin typeface="+mj-lt"/>
              </a:rPr>
              <a:t>В качестве вяжущего необходимо применять</a:t>
            </a:r>
            <a:r>
              <a:rPr lang="ru-RU" sz="2000" b="1" dirty="0" smtClean="0">
                <a:latin typeface="+mj-lt"/>
              </a:rPr>
              <a:t>:</a:t>
            </a:r>
            <a:endParaRPr lang="ru-RU" sz="2000" dirty="0" smtClean="0">
              <a:latin typeface="+mj-lt"/>
            </a:endParaRPr>
          </a:p>
          <a:p>
            <a:pPr algn="just">
              <a:lnSpc>
                <a:spcPct val="150000"/>
              </a:lnSpc>
              <a:buFont typeface="Wingdings" pitchFamily="2" charset="2"/>
              <a:buChar char="Ø"/>
            </a:pPr>
            <a:r>
              <a:rPr lang="ru-RU" sz="2000" dirty="0" smtClean="0">
                <a:latin typeface="+mj-lt"/>
              </a:rPr>
              <a:t> битум нефтяной дорожный улучшенный марки БНДУ 60 по                                СТО АВТОДОР 2.1-2011 с обязательной его модификацией полимерными добавками </a:t>
            </a:r>
          </a:p>
          <a:p>
            <a:pPr algn="just">
              <a:lnSpc>
                <a:spcPct val="150000"/>
              </a:lnSpc>
              <a:buFont typeface="Wingdings" pitchFamily="2" charset="2"/>
              <a:buChar char="Ø"/>
            </a:pPr>
            <a:r>
              <a:rPr lang="ru-RU" sz="2000" dirty="0" smtClean="0">
                <a:latin typeface="+mj-lt"/>
              </a:rPr>
              <a:t> полимерно-битумные вяжущие (ПБВ) по ГОСТ Р 52056, приготовленные</a:t>
            </a:r>
          </a:p>
          <a:p>
            <a:pPr algn="just">
              <a:lnSpc>
                <a:spcPct val="150000"/>
              </a:lnSpc>
            </a:pPr>
            <a:r>
              <a:rPr lang="ru-RU" sz="2000" dirty="0" smtClean="0">
                <a:latin typeface="+mj-lt"/>
                <a:cs typeface="Times New Roman" pitchFamily="18" charset="0"/>
              </a:rPr>
              <a:t>без индустриального масла, марок</a:t>
            </a:r>
          </a:p>
          <a:p>
            <a:pPr algn="just">
              <a:lnSpc>
                <a:spcPct val="150000"/>
              </a:lnSpc>
              <a:buFontTx/>
              <a:buChar char="-"/>
            </a:pPr>
            <a:r>
              <a:rPr lang="ru-RU" sz="2000" dirty="0" smtClean="0">
                <a:latin typeface="+mj-lt"/>
                <a:cs typeface="Times New Roman" pitchFamily="18" charset="0"/>
              </a:rPr>
              <a:t> ПБВ 60 для </a:t>
            </a:r>
            <a:r>
              <a:rPr lang="en-US" sz="2000" dirty="0" smtClean="0">
                <a:latin typeface="+mj-lt"/>
                <a:cs typeface="Times New Roman" pitchFamily="18" charset="0"/>
              </a:rPr>
              <a:t>II</a:t>
            </a:r>
            <a:r>
              <a:rPr lang="ru-RU" sz="2000" dirty="0" smtClean="0">
                <a:latin typeface="+mj-lt"/>
                <a:cs typeface="Times New Roman" pitchFamily="18" charset="0"/>
              </a:rPr>
              <a:t> и</a:t>
            </a:r>
            <a:r>
              <a:rPr lang="en-US" sz="2000" dirty="0" smtClean="0">
                <a:latin typeface="+mj-lt"/>
                <a:cs typeface="Times New Roman" pitchFamily="18" charset="0"/>
              </a:rPr>
              <a:t> III </a:t>
            </a:r>
            <a:r>
              <a:rPr lang="ru-RU" sz="2000" dirty="0" smtClean="0">
                <a:latin typeface="+mj-lt"/>
                <a:cs typeface="Times New Roman" pitchFamily="18" charset="0"/>
              </a:rPr>
              <a:t>ДКЗ с показателем температура размягчения по кольцу и шару,  </a:t>
            </a:r>
            <a:r>
              <a:rPr lang="ru-RU" sz="2000" baseline="44000" dirty="0" smtClean="0">
                <a:latin typeface="+mj-lt"/>
                <a:cs typeface="Times New Roman" pitchFamily="18" charset="0"/>
              </a:rPr>
              <a:t>0</a:t>
            </a:r>
            <a:r>
              <a:rPr lang="ru-RU" sz="2000" dirty="0" smtClean="0">
                <a:latin typeface="+mj-lt"/>
                <a:cs typeface="Times New Roman" pitchFamily="18" charset="0"/>
              </a:rPr>
              <a:t>С, не ниже 64</a:t>
            </a:r>
          </a:p>
          <a:p>
            <a:pPr algn="just">
              <a:lnSpc>
                <a:spcPct val="150000"/>
              </a:lnSpc>
              <a:buFontTx/>
              <a:buChar char="-"/>
            </a:pPr>
            <a:r>
              <a:rPr lang="ru-RU" sz="2000" dirty="0" smtClean="0">
                <a:cs typeface="Times New Roman" pitchFamily="18" charset="0"/>
              </a:rPr>
              <a:t> ПБВ 40 для </a:t>
            </a:r>
            <a:r>
              <a:rPr lang="en-US" sz="2000" dirty="0" smtClean="0">
                <a:cs typeface="Times New Roman" pitchFamily="18" charset="0"/>
              </a:rPr>
              <a:t>IV</a:t>
            </a:r>
            <a:r>
              <a:rPr lang="ru-RU" sz="2000" dirty="0" smtClean="0">
                <a:cs typeface="Times New Roman" pitchFamily="18" charset="0"/>
              </a:rPr>
              <a:t> и</a:t>
            </a:r>
            <a:r>
              <a:rPr lang="en-US" sz="2000" dirty="0" smtClean="0">
                <a:cs typeface="Times New Roman" pitchFamily="18" charset="0"/>
              </a:rPr>
              <a:t> V </a:t>
            </a:r>
            <a:r>
              <a:rPr lang="ru-RU" sz="2000" dirty="0" smtClean="0">
                <a:cs typeface="Times New Roman" pitchFamily="18" charset="0"/>
              </a:rPr>
              <a:t>ДКЗ с показателем температура размягчения по кольцу и шару,  </a:t>
            </a:r>
            <a:r>
              <a:rPr lang="ru-RU" sz="2000" baseline="44000" dirty="0" smtClean="0">
                <a:cs typeface="Times New Roman" pitchFamily="18" charset="0"/>
              </a:rPr>
              <a:t>0</a:t>
            </a:r>
            <a:r>
              <a:rPr lang="ru-RU" sz="2000" dirty="0" smtClean="0">
                <a:cs typeface="Times New Roman" pitchFamily="18" charset="0"/>
              </a:rPr>
              <a:t>С, не ниже 72</a:t>
            </a:r>
          </a:p>
          <a:p>
            <a:pPr algn="just">
              <a:lnSpc>
                <a:spcPct val="150000"/>
              </a:lnSpc>
            </a:pPr>
            <a:r>
              <a:rPr lang="ru-RU" sz="2000" b="1" dirty="0" smtClean="0">
                <a:latin typeface="+mj-lt"/>
                <a:cs typeface="Times New Roman" pitchFamily="18" charset="0"/>
              </a:rPr>
              <a:t>Полимерно-битумное вяжущее в своем составе должно содержать не менее  8 % полимера</a:t>
            </a:r>
          </a:p>
          <a:p>
            <a:pPr algn="just">
              <a:lnSpc>
                <a:spcPct val="150000"/>
              </a:lnSpc>
            </a:pPr>
            <a:endParaRPr lang="ru-RU" sz="2000" baseline="70000" dirty="0">
              <a:latin typeface="+mj-lt"/>
              <a:cs typeface="Times New Roman" pitchFamily="18" charset="0"/>
            </a:endParaRPr>
          </a:p>
        </p:txBody>
      </p:sp>
      <p:sp>
        <p:nvSpPr>
          <p:cNvPr id="3" name="Rectangle 1"/>
          <p:cNvSpPr>
            <a:spLocks noChangeArrowheads="1"/>
          </p:cNvSpPr>
          <p:nvPr/>
        </p:nvSpPr>
        <p:spPr bwMode="auto">
          <a:xfrm>
            <a:off x="179512" y="260648"/>
            <a:ext cx="8964488"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 по СТО АВТОДОР</a:t>
            </a:r>
            <a:endParaRPr lang="ru-RU" sz="32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528" y="1124744"/>
            <a:ext cx="8640960" cy="4339650"/>
          </a:xfrm>
          <a:prstGeom prst="rect">
            <a:avLst/>
          </a:prstGeom>
          <a:solidFill>
            <a:schemeClr val="bg1">
              <a:lumMod val="85000"/>
              <a:alpha val="87000"/>
            </a:schemeClr>
          </a:solidFill>
          <a:ln w="25400">
            <a:solidFill>
              <a:schemeClr val="bg1"/>
            </a:solidFill>
          </a:ln>
          <a:scene3d>
            <a:camera prst="orthographicFront"/>
            <a:lightRig rig="threePt" dir="t"/>
          </a:scene3d>
          <a:sp3d>
            <a:bevelT/>
          </a:sp3d>
        </p:spPr>
        <p:txBody>
          <a:bodyPr wrap="square">
            <a:spAutoFit/>
          </a:bodyPr>
          <a:lstStyle/>
          <a:p>
            <a:pPr algn="just">
              <a:lnSpc>
                <a:spcPct val="150000"/>
              </a:lnSpc>
            </a:pPr>
            <a:r>
              <a:rPr lang="ru-RU" sz="2400" b="1" dirty="0" smtClean="0">
                <a:latin typeface="+mj-lt"/>
              </a:rPr>
              <a:t>В качестве вяжущего необходимо применять</a:t>
            </a:r>
            <a:r>
              <a:rPr lang="ru-RU" sz="2000" b="1" dirty="0" smtClean="0">
                <a:latin typeface="+mj-lt"/>
              </a:rPr>
              <a:t>:</a:t>
            </a:r>
          </a:p>
          <a:p>
            <a:pPr algn="just">
              <a:lnSpc>
                <a:spcPct val="150000"/>
              </a:lnSpc>
              <a:buFont typeface="Wingdings" pitchFamily="2" charset="2"/>
              <a:buChar char="Ø"/>
            </a:pPr>
            <a:r>
              <a:rPr lang="ru-RU" sz="2000" dirty="0" smtClean="0">
                <a:latin typeface="+mj-lt"/>
              </a:rPr>
              <a:t> вязкий дорожный битум марки БНД 60/90 с </a:t>
            </a:r>
            <a:r>
              <a:rPr lang="ru-RU" sz="2000" dirty="0" err="1" smtClean="0">
                <a:latin typeface="+mj-lt"/>
              </a:rPr>
              <a:t>пенетрацией</a:t>
            </a:r>
            <a:r>
              <a:rPr lang="ru-RU" sz="2000" dirty="0" smtClean="0">
                <a:latin typeface="+mj-lt"/>
              </a:rPr>
              <a:t> не более               75*10</a:t>
            </a:r>
            <a:r>
              <a:rPr lang="ru-RU" sz="2000" baseline="30000" dirty="0" smtClean="0">
                <a:latin typeface="+mj-lt"/>
              </a:rPr>
              <a:t>-1 </a:t>
            </a:r>
            <a:r>
              <a:rPr lang="ru-RU" sz="2000" dirty="0" smtClean="0">
                <a:latin typeface="+mj-lt"/>
              </a:rPr>
              <a:t>мм по ГОСТ 22245-90 </a:t>
            </a:r>
            <a:r>
              <a:rPr lang="ru-RU" sz="2000" dirty="0" smtClean="0"/>
              <a:t>с обязательной его модификацией полимерными добавками</a:t>
            </a:r>
            <a:r>
              <a:rPr lang="ru-RU" sz="2000" dirty="0" smtClean="0">
                <a:latin typeface="+mj-lt"/>
              </a:rPr>
              <a:t> </a:t>
            </a:r>
          </a:p>
          <a:p>
            <a:pPr algn="just">
              <a:lnSpc>
                <a:spcPct val="150000"/>
              </a:lnSpc>
              <a:buFont typeface="Wingdings" pitchFamily="2" charset="2"/>
              <a:buChar char="Ø"/>
            </a:pPr>
            <a:r>
              <a:rPr lang="ru-RU" sz="2000" dirty="0" smtClean="0">
                <a:latin typeface="+mj-lt"/>
              </a:rPr>
              <a:t> битум нефтяной дорожный улучшенный марки БНДУ 60 по                                СТО АВТОДОР 2.1-2011 с обязательной его модификацией полимерными добавками </a:t>
            </a:r>
          </a:p>
          <a:p>
            <a:pPr algn="just">
              <a:lnSpc>
                <a:spcPct val="150000"/>
              </a:lnSpc>
              <a:buFont typeface="Wingdings" pitchFamily="2" charset="2"/>
              <a:buChar char="Ø"/>
            </a:pPr>
            <a:r>
              <a:rPr lang="ru-RU" sz="2000" dirty="0" smtClean="0">
                <a:latin typeface="+mj-lt"/>
              </a:rPr>
              <a:t> полимерно-битумные вяжущие (ПБВ) марок ПБВ 40 и ПБВ 60 по        ГОСТ Р 52056.</a:t>
            </a:r>
            <a:endParaRPr lang="ru-RU" sz="2000" dirty="0">
              <a:latin typeface="+mj-lt"/>
              <a:cs typeface="Times New Roman" pitchFamily="18" charset="0"/>
            </a:endParaRPr>
          </a:p>
        </p:txBody>
      </p:sp>
      <p:sp>
        <p:nvSpPr>
          <p:cNvPr id="3" name="Rectangle 1"/>
          <p:cNvSpPr>
            <a:spLocks noChangeArrowheads="1"/>
          </p:cNvSpPr>
          <p:nvPr/>
        </p:nvSpPr>
        <p:spPr bwMode="auto">
          <a:xfrm>
            <a:off x="1619672" y="260648"/>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615664603"/>
              </p:ext>
            </p:extLst>
          </p:nvPr>
        </p:nvGraphicFramePr>
        <p:xfrm>
          <a:off x="35496" y="620688"/>
          <a:ext cx="9108504" cy="6315456"/>
        </p:xfrm>
        <a:graphic>
          <a:graphicData uri="http://schemas.openxmlformats.org/drawingml/2006/table">
            <a:tbl>
              <a:tblPr firstRow="1" firstCol="1">
                <a:tableStyleId>{08FB837D-C827-4EFA-A057-4D05807E0F7C}</a:tableStyleId>
              </a:tblPr>
              <a:tblGrid>
                <a:gridCol w="4851161"/>
                <a:gridCol w="1401331"/>
                <a:gridCol w="1212827"/>
                <a:gridCol w="1643185"/>
              </a:tblGrid>
              <a:tr h="153735">
                <a:tc rowSpan="2">
                  <a:txBody>
                    <a:bodyPr/>
                    <a:lstStyle/>
                    <a:p>
                      <a:pPr algn="ctr">
                        <a:lnSpc>
                          <a:spcPct val="115000"/>
                        </a:lnSpc>
                        <a:spcAft>
                          <a:spcPts val="0"/>
                        </a:spcAft>
                      </a:pPr>
                      <a:endParaRPr lang="ru-RU" sz="1400" dirty="0" smtClean="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Наименование показатели</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Россия    </a:t>
                      </a: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rowSpan="2">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Общеевропейские требования (</a:t>
                      </a:r>
                      <a:r>
                        <a:rPr lang="en-US" sz="1400" dirty="0">
                          <a:solidFill>
                            <a:schemeClr val="accent1">
                              <a:lumMod val="50000"/>
                            </a:schemeClr>
                          </a:solidFill>
                          <a:latin typeface="Times New Roman" pitchFamily="18" charset="0"/>
                          <a:cs typeface="Times New Roman" pitchFamily="18" charset="0"/>
                        </a:rPr>
                        <a:t>EN</a:t>
                      </a: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0754">
                <a:tc vMerge="1">
                  <a:txBody>
                    <a:bodyPr/>
                    <a:lstStyle/>
                    <a:p>
                      <a:endParaRPr lang="ru-RU"/>
                    </a:p>
                  </a:txBody>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ГОСТ 22245-90</a:t>
                      </a:r>
                      <a:endParaRPr lang="ru-RU" sz="1400" b="1"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ru-RU" sz="1400" b="1" dirty="0">
                          <a:solidFill>
                            <a:schemeClr val="accent1">
                              <a:lumMod val="50000"/>
                            </a:schemeClr>
                          </a:solidFill>
                          <a:latin typeface="Times New Roman" pitchFamily="18" charset="0"/>
                          <a:cs typeface="Times New Roman" pitchFamily="18" charset="0"/>
                        </a:rPr>
                        <a:t>СТО 2.1-2011</a:t>
                      </a:r>
                      <a:endParaRPr lang="ru-RU" sz="1400" b="1"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ru-RU"/>
                    </a:p>
                  </a:txBody>
                  <a:tcPr/>
                </a:tc>
              </a:tr>
              <a:tr h="722262">
                <a:tc>
                  <a:txBody>
                    <a:bodyPr/>
                    <a:lstStyle/>
                    <a:p>
                      <a:pPr>
                        <a:lnSpc>
                          <a:spcPct val="100000"/>
                        </a:lnSpc>
                        <a:spcAft>
                          <a:spcPts val="0"/>
                        </a:spcAft>
                      </a:pPr>
                      <a:r>
                        <a:rPr lang="ru-RU" sz="1400" dirty="0" smtClean="0">
                          <a:solidFill>
                            <a:schemeClr val="accent1">
                              <a:lumMod val="50000"/>
                            </a:schemeClr>
                          </a:solidFill>
                          <a:latin typeface="Times New Roman" pitchFamily="18" charset="0"/>
                          <a:cs typeface="Times New Roman" pitchFamily="18" charset="0"/>
                        </a:rPr>
                        <a:t>Глубина проникания иглы</a:t>
                      </a:r>
                      <a:r>
                        <a:rPr lang="ru-RU" sz="1400" baseline="0" dirty="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0,1 мм,</a:t>
                      </a:r>
                      <a:endParaRPr lang="ru-RU" sz="1400" dirty="0">
                        <a:solidFill>
                          <a:schemeClr val="accent1">
                            <a:lumMod val="50000"/>
                          </a:schemeClr>
                        </a:solidFill>
                        <a:latin typeface="Times New Roman" pitchFamily="18" charset="0"/>
                        <a:cs typeface="Times New Roman" pitchFamily="18" charset="0"/>
                      </a:endParaRP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при 25 °</a:t>
                      </a:r>
                      <a:r>
                        <a:rPr lang="ru-RU" sz="1400" dirty="0">
                          <a:solidFill>
                            <a:schemeClr val="accent1">
                              <a:lumMod val="50000"/>
                            </a:schemeClr>
                          </a:solidFill>
                          <a:latin typeface="Times New Roman" pitchFamily="18" charset="0"/>
                          <a:cs typeface="Times New Roman" pitchFamily="18" charset="0"/>
                        </a:rPr>
                        <a:t>С</a:t>
                      </a: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 </a:t>
                      </a:r>
                      <a:r>
                        <a:rPr lang="ru-RU" sz="1400" dirty="0">
                          <a:solidFill>
                            <a:schemeClr val="accent1">
                              <a:lumMod val="50000"/>
                            </a:schemeClr>
                          </a:solidFill>
                          <a:latin typeface="Times New Roman" pitchFamily="18" charset="0"/>
                          <a:cs typeface="Times New Roman" pitchFamily="18" charset="0"/>
                        </a:rPr>
                        <a:t>п</a:t>
                      </a:r>
                      <a:r>
                        <a:rPr lang="ru-RU" sz="1400" dirty="0" smtClean="0">
                          <a:solidFill>
                            <a:schemeClr val="accent1">
                              <a:lumMod val="50000"/>
                            </a:schemeClr>
                          </a:solidFill>
                          <a:latin typeface="Times New Roman" pitchFamily="18" charset="0"/>
                          <a:cs typeface="Times New Roman" pitchFamily="18" charset="0"/>
                        </a:rPr>
                        <a:t>ри 0 °</a:t>
                      </a:r>
                      <a:r>
                        <a:rPr lang="ru-RU" sz="1400" dirty="0">
                          <a:solidFill>
                            <a:schemeClr val="accent1">
                              <a:lumMod val="50000"/>
                            </a:schemeClr>
                          </a:solidFill>
                          <a:latin typeface="Times New Roman" pitchFamily="18" charset="0"/>
                          <a:cs typeface="Times New Roman" pitchFamily="18" charset="0"/>
                        </a:rPr>
                        <a:t>С</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Температура </a:t>
                      </a:r>
                      <a:r>
                        <a:rPr lang="ru-RU" sz="1400" dirty="0" smtClean="0">
                          <a:solidFill>
                            <a:schemeClr val="accent1">
                              <a:lumMod val="50000"/>
                            </a:schemeClr>
                          </a:solidFill>
                          <a:latin typeface="Times New Roman" pitchFamily="18" charset="0"/>
                          <a:cs typeface="Times New Roman" pitchFamily="18" charset="0"/>
                        </a:rPr>
                        <a:t>размягчения, </a:t>
                      </a:r>
                      <a:r>
                        <a:rPr lang="ru-RU" sz="1400" dirty="0">
                          <a:solidFill>
                            <a:schemeClr val="accent1">
                              <a:lumMod val="50000"/>
                            </a:schemeClr>
                          </a:solidFill>
                          <a:latin typeface="Times New Roman" pitchFamily="18" charset="0"/>
                          <a:cs typeface="Times New Roman" pitchFamily="18" charset="0"/>
                        </a:rPr>
                        <a:t>°С, не </a:t>
                      </a:r>
                      <a:r>
                        <a:rPr lang="ru-RU" sz="1400" dirty="0" smtClean="0">
                          <a:solidFill>
                            <a:schemeClr val="accent1">
                              <a:lumMod val="50000"/>
                            </a:schemeClr>
                          </a:solidFill>
                          <a:latin typeface="Times New Roman" pitchFamily="18" charset="0"/>
                          <a:cs typeface="Times New Roman" pitchFamily="18" charset="0"/>
                        </a:rPr>
                        <a:t>ниже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Температура хрупкости , °С, не выше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2262">
                <a:tc>
                  <a:txBody>
                    <a:bodyPr/>
                    <a:lstStyle/>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Растяжимость , см, не менее</a:t>
                      </a: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при 25 °С</a:t>
                      </a:r>
                      <a:endParaRPr lang="ru-RU" sz="1400" dirty="0">
                        <a:solidFill>
                          <a:schemeClr val="accent1">
                            <a:lumMod val="50000"/>
                          </a:schemeClr>
                        </a:solidFill>
                        <a:latin typeface="Times New Roman" pitchFamily="18" charset="0"/>
                        <a:cs typeface="Times New Roman" pitchFamily="18" charset="0"/>
                      </a:endParaRPr>
                    </a:p>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   при 0 °С</a:t>
                      </a: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p>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Температура вспышки,  °С, не </a:t>
                      </a:r>
                      <a:r>
                        <a:rPr lang="ru-RU" sz="1400" dirty="0" smtClean="0">
                          <a:solidFill>
                            <a:schemeClr val="accent1">
                              <a:lumMod val="50000"/>
                            </a:schemeClr>
                          </a:solidFill>
                          <a:latin typeface="Times New Roman" pitchFamily="18" charset="0"/>
                          <a:cs typeface="Times New Roman" pitchFamily="18" charset="0"/>
                        </a:rPr>
                        <a:t>ниже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Динамическая вязкость при </a:t>
                      </a:r>
                      <a:r>
                        <a:rPr lang="ru-RU" sz="1400" dirty="0" smtClean="0">
                          <a:solidFill>
                            <a:schemeClr val="accent1">
                              <a:lumMod val="50000"/>
                            </a:schemeClr>
                          </a:solidFill>
                          <a:latin typeface="Times New Roman" pitchFamily="18" charset="0"/>
                          <a:cs typeface="Times New Roman" pitchFamily="18" charset="0"/>
                        </a:rPr>
                        <a:t>60 °</a:t>
                      </a:r>
                      <a:r>
                        <a:rPr lang="ru-RU" sz="1400" dirty="0">
                          <a:solidFill>
                            <a:schemeClr val="accent1">
                              <a:lumMod val="50000"/>
                            </a:schemeClr>
                          </a:solidFill>
                          <a:latin typeface="Times New Roman" pitchFamily="18" charset="0"/>
                          <a:cs typeface="Times New Roman" pitchFamily="18" charset="0"/>
                        </a:rPr>
                        <a:t>С, Па*с, не 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Кинематическая вязкость при </a:t>
                      </a:r>
                      <a:r>
                        <a:rPr lang="ru-RU" sz="1400" dirty="0" smtClean="0">
                          <a:solidFill>
                            <a:schemeClr val="accent1">
                              <a:lumMod val="50000"/>
                            </a:schemeClr>
                          </a:solidFill>
                          <a:latin typeface="Times New Roman" pitchFamily="18" charset="0"/>
                          <a:cs typeface="Times New Roman" pitchFamily="18" charset="0"/>
                        </a:rPr>
                        <a:t>135 °</a:t>
                      </a:r>
                      <a:r>
                        <a:rPr lang="ru-RU" sz="1400" dirty="0">
                          <a:solidFill>
                            <a:schemeClr val="accent1">
                              <a:lumMod val="50000"/>
                            </a:schemeClr>
                          </a:solidFill>
                          <a:latin typeface="Times New Roman" pitchFamily="18" charset="0"/>
                          <a:cs typeface="Times New Roman" pitchFamily="18" charset="0"/>
                        </a:rPr>
                        <a:t>С, мм</a:t>
                      </a:r>
                      <a:r>
                        <a:rPr lang="ru-RU" sz="1400" baseline="30000" dirty="0">
                          <a:solidFill>
                            <a:schemeClr val="accent1">
                              <a:lumMod val="50000"/>
                            </a:schemeClr>
                          </a:solidFill>
                          <a:latin typeface="Times New Roman" pitchFamily="18" charset="0"/>
                          <a:cs typeface="Times New Roman" pitchFamily="18" charset="0"/>
                        </a:rPr>
                        <a:t>2</a:t>
                      </a:r>
                      <a:r>
                        <a:rPr lang="ru-RU" sz="1400" dirty="0">
                          <a:solidFill>
                            <a:schemeClr val="accent1">
                              <a:lumMod val="50000"/>
                            </a:schemeClr>
                          </a:solidFill>
                          <a:latin typeface="Times New Roman" pitchFamily="18" charset="0"/>
                          <a:cs typeface="Times New Roman" pitchFamily="18" charset="0"/>
                        </a:rPr>
                        <a:t>/с, не 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Содержание парафинов, % масс., </a:t>
                      </a:r>
                      <a:r>
                        <a:rPr lang="ru-RU" sz="1400" dirty="0" smtClean="0">
                          <a:solidFill>
                            <a:schemeClr val="accent1">
                              <a:lumMod val="50000"/>
                            </a:schemeClr>
                          </a:solidFill>
                          <a:latin typeface="Times New Roman" pitchFamily="18" charset="0"/>
                          <a:cs typeface="Times New Roman" pitchFamily="18" charset="0"/>
                        </a:rPr>
                        <a:t>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err="1" smtClean="0">
                          <a:solidFill>
                            <a:schemeClr val="accent1">
                              <a:lumMod val="50000"/>
                            </a:schemeClr>
                          </a:solidFill>
                          <a:latin typeface="Times New Roman" pitchFamily="18" charset="0"/>
                          <a:cs typeface="Times New Roman" pitchFamily="18" charset="0"/>
                        </a:rPr>
                        <a:t>Растворимость,%</a:t>
                      </a:r>
                      <a:r>
                        <a:rPr lang="ru-RU" sz="1400" dirty="0" smtClean="0">
                          <a:solidFill>
                            <a:schemeClr val="accent1">
                              <a:lumMod val="50000"/>
                            </a:schemeClr>
                          </a:solidFill>
                          <a:latin typeface="Times New Roman" pitchFamily="18" charset="0"/>
                          <a:cs typeface="Times New Roman" pitchFamily="18" charset="0"/>
                        </a:rPr>
                        <a:t> </a:t>
                      </a:r>
                      <a:r>
                        <a:rPr lang="ru-RU" sz="1400" dirty="0">
                          <a:solidFill>
                            <a:schemeClr val="accent1">
                              <a:lumMod val="50000"/>
                            </a:schemeClr>
                          </a:solidFill>
                          <a:latin typeface="Times New Roman" pitchFamily="18" charset="0"/>
                          <a:cs typeface="Times New Roman" pitchFamily="18" charset="0"/>
                        </a:rPr>
                        <a:t>масс., не 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Индекс </a:t>
                      </a:r>
                      <a:r>
                        <a:rPr lang="ru-RU" sz="1400" dirty="0" err="1">
                          <a:solidFill>
                            <a:schemeClr val="accent1">
                              <a:lumMod val="50000"/>
                            </a:schemeClr>
                          </a:solidFill>
                          <a:latin typeface="Times New Roman" pitchFamily="18" charset="0"/>
                          <a:cs typeface="Times New Roman" pitchFamily="18" charset="0"/>
                        </a:rPr>
                        <a:t>пенетрации</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03">
                <a:tc>
                  <a:txBody>
                    <a:bodyPr/>
                    <a:lstStyle/>
                    <a:p>
                      <a:pPr>
                        <a:lnSpc>
                          <a:spcPct val="100000"/>
                        </a:lnSpc>
                        <a:spcAft>
                          <a:spcPts val="0"/>
                        </a:spcAft>
                      </a:pPr>
                      <a:r>
                        <a:rPr lang="ru-RU" sz="1400" dirty="0">
                          <a:solidFill>
                            <a:schemeClr val="accent1">
                              <a:lumMod val="50000"/>
                            </a:schemeClr>
                          </a:solidFill>
                          <a:latin typeface="Times New Roman" pitchFamily="18" charset="0"/>
                          <a:cs typeface="Times New Roman" pitchFamily="18" charset="0"/>
                        </a:rPr>
                        <a:t>Изменение температуры </a:t>
                      </a:r>
                      <a:r>
                        <a:rPr lang="ru-RU" sz="1400" dirty="0" smtClean="0">
                          <a:solidFill>
                            <a:schemeClr val="accent1">
                              <a:lumMod val="50000"/>
                            </a:schemeClr>
                          </a:solidFill>
                          <a:latin typeface="Times New Roman" pitchFamily="18" charset="0"/>
                          <a:cs typeface="Times New Roman" pitchFamily="18" charset="0"/>
                        </a:rPr>
                        <a:t>размягчения после прогрева,  </a:t>
                      </a:r>
                      <a:r>
                        <a:rPr lang="ru-RU" sz="1400" dirty="0">
                          <a:solidFill>
                            <a:schemeClr val="accent1">
                              <a:lumMod val="50000"/>
                            </a:schemeClr>
                          </a:solidFill>
                          <a:latin typeface="Times New Roman" pitchFamily="18" charset="0"/>
                          <a:cs typeface="Times New Roman" pitchFamily="18" charset="0"/>
                        </a:rPr>
                        <a:t>°С, 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gridSpan="4">
                  <a:txBody>
                    <a:bodyPr/>
                    <a:lstStyle/>
                    <a:p>
                      <a:pPr algn="ctr">
                        <a:lnSpc>
                          <a:spcPct val="115000"/>
                        </a:lnSpc>
                        <a:spcAft>
                          <a:spcPts val="0"/>
                        </a:spcAft>
                      </a:pPr>
                      <a:r>
                        <a:rPr lang="ru-RU" sz="1400" i="1" dirty="0" smtClean="0">
                          <a:solidFill>
                            <a:schemeClr val="accent1">
                              <a:lumMod val="50000"/>
                            </a:schemeClr>
                          </a:solidFill>
                          <a:latin typeface="Times New Roman" pitchFamily="18" charset="0"/>
                          <a:ea typeface="Calibri"/>
                          <a:cs typeface="Times New Roman" pitchFamily="18" charset="0"/>
                        </a:rPr>
                        <a:t>Испытания с нагревом в тонкой пленке</a:t>
                      </a:r>
                      <a:endParaRPr lang="ru-RU" sz="1400" i="1"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Изменение </a:t>
                      </a:r>
                      <a:r>
                        <a:rPr lang="ru-RU" sz="1400" dirty="0">
                          <a:solidFill>
                            <a:schemeClr val="accent1">
                              <a:lumMod val="50000"/>
                            </a:schemeClr>
                          </a:solidFill>
                          <a:latin typeface="Times New Roman" pitchFamily="18" charset="0"/>
                          <a:cs typeface="Times New Roman" pitchFamily="18" charset="0"/>
                        </a:rPr>
                        <a:t>массы, % масс., 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81508">
                <a:tc>
                  <a:txBody>
                    <a:bodyPr/>
                    <a:lstStyle/>
                    <a:p>
                      <a:pP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Глубина</a:t>
                      </a:r>
                      <a:r>
                        <a:rPr lang="ru-RU" sz="1400" baseline="0" dirty="0" smtClean="0">
                          <a:solidFill>
                            <a:schemeClr val="accent1">
                              <a:lumMod val="50000"/>
                            </a:schemeClr>
                          </a:solidFill>
                          <a:latin typeface="Times New Roman" pitchFamily="18" charset="0"/>
                          <a:cs typeface="Times New Roman" pitchFamily="18" charset="0"/>
                        </a:rPr>
                        <a:t> проникания иглы</a:t>
                      </a:r>
                      <a:r>
                        <a:rPr lang="ru-RU" sz="1400" dirty="0" smtClean="0">
                          <a:solidFill>
                            <a:schemeClr val="accent1">
                              <a:lumMod val="50000"/>
                            </a:schemeClr>
                          </a:solidFill>
                          <a:latin typeface="Times New Roman" pitchFamily="18" charset="0"/>
                          <a:cs typeface="Times New Roman" pitchFamily="18" charset="0"/>
                        </a:rPr>
                        <a:t> </a:t>
                      </a:r>
                      <a:r>
                        <a:rPr lang="ru-RU" sz="1400" dirty="0">
                          <a:solidFill>
                            <a:schemeClr val="accent1">
                              <a:lumMod val="50000"/>
                            </a:schemeClr>
                          </a:solidFill>
                          <a:latin typeface="Times New Roman" pitchFamily="18" charset="0"/>
                          <a:cs typeface="Times New Roman" pitchFamily="18" charset="0"/>
                        </a:rPr>
                        <a:t>при </a:t>
                      </a:r>
                      <a:r>
                        <a:rPr lang="ru-RU" sz="1400" dirty="0" smtClean="0">
                          <a:solidFill>
                            <a:schemeClr val="accent1">
                              <a:lumMod val="50000"/>
                            </a:schemeClr>
                          </a:solidFill>
                          <a:latin typeface="Times New Roman" pitchFamily="18" charset="0"/>
                          <a:cs typeface="Times New Roman" pitchFamily="18" charset="0"/>
                        </a:rPr>
                        <a:t>25°С (остаточная </a:t>
                      </a:r>
                      <a:r>
                        <a:rPr lang="ru-RU" sz="1400" dirty="0" err="1" smtClean="0">
                          <a:solidFill>
                            <a:schemeClr val="accent1">
                              <a:lumMod val="50000"/>
                            </a:schemeClr>
                          </a:solidFill>
                          <a:latin typeface="Times New Roman" pitchFamily="18" charset="0"/>
                          <a:cs typeface="Times New Roman" pitchFamily="18" charset="0"/>
                        </a:rPr>
                        <a:t>пенетрация</a:t>
                      </a:r>
                      <a:r>
                        <a:rPr lang="ru-RU" sz="1400" dirty="0" smtClean="0">
                          <a:solidFill>
                            <a:schemeClr val="accent1">
                              <a:lumMod val="50000"/>
                            </a:schemeClr>
                          </a:solidFill>
                          <a:latin typeface="Times New Roman" pitchFamily="18" charset="0"/>
                          <a:cs typeface="Times New Roman" pitchFamily="18" charset="0"/>
                        </a:rPr>
                        <a:t>), % от первоначальной, </a:t>
                      </a:r>
                      <a:r>
                        <a:rPr lang="ru-RU" sz="1400" dirty="0">
                          <a:solidFill>
                            <a:schemeClr val="accent1">
                              <a:lumMod val="50000"/>
                            </a:schemeClr>
                          </a:solidFill>
                          <a:latin typeface="Times New Roman" pitchFamily="18" charset="0"/>
                          <a:cs typeface="Times New Roman" pitchFamily="18" charset="0"/>
                        </a:rPr>
                        <a:t>не </a:t>
                      </a:r>
                      <a:r>
                        <a:rPr lang="ru-RU" sz="1400" dirty="0" smtClean="0">
                          <a:solidFill>
                            <a:schemeClr val="accent1">
                              <a:lumMod val="50000"/>
                            </a:schemeClr>
                          </a:solidFill>
                          <a:latin typeface="Times New Roman" pitchFamily="18" charset="0"/>
                          <a:cs typeface="Times New Roman" pitchFamily="18" charset="0"/>
                        </a:rPr>
                        <a:t>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Растяжимость </a:t>
                      </a:r>
                      <a:r>
                        <a:rPr lang="ru-RU" sz="1400" dirty="0" smtClean="0">
                          <a:solidFill>
                            <a:schemeClr val="accent1">
                              <a:lumMod val="50000"/>
                            </a:schemeClr>
                          </a:solidFill>
                          <a:latin typeface="Times New Roman" pitchFamily="18" charset="0"/>
                          <a:cs typeface="Times New Roman" pitchFamily="18" charset="0"/>
                        </a:rPr>
                        <a:t>при 25°С, </a:t>
                      </a:r>
                      <a:r>
                        <a:rPr lang="ru-RU" sz="1400" dirty="0">
                          <a:solidFill>
                            <a:schemeClr val="accent1">
                              <a:lumMod val="50000"/>
                            </a:schemeClr>
                          </a:solidFill>
                          <a:latin typeface="Times New Roman" pitchFamily="18" charset="0"/>
                          <a:cs typeface="Times New Roman" pitchFamily="18" charset="0"/>
                        </a:rPr>
                        <a:t>см, не </a:t>
                      </a:r>
                      <a:r>
                        <a:rPr lang="ru-RU" sz="1400" dirty="0" smtClean="0">
                          <a:solidFill>
                            <a:schemeClr val="accent1">
                              <a:lumMod val="50000"/>
                            </a:schemeClr>
                          </a:solidFill>
                          <a:latin typeface="Times New Roman" pitchFamily="18" charset="0"/>
                          <a:cs typeface="Times New Roman" pitchFamily="18" charset="0"/>
                        </a:rPr>
                        <a:t>менее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54">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Динамическая вязкость при 60°С, Па*с, не более</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057">
                <a:tc>
                  <a:txBody>
                    <a:bodyPr/>
                    <a:lstStyle/>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Коэффициент возрастания динамической </a:t>
                      </a:r>
                    </a:p>
                    <a:p>
                      <a:pPr>
                        <a:lnSpc>
                          <a:spcPct val="115000"/>
                        </a:lnSpc>
                        <a:spcAft>
                          <a:spcPts val="0"/>
                        </a:spcAft>
                      </a:pPr>
                      <a:r>
                        <a:rPr lang="ru-RU" sz="1400" dirty="0">
                          <a:solidFill>
                            <a:schemeClr val="accent1">
                              <a:lumMod val="50000"/>
                            </a:schemeClr>
                          </a:solidFill>
                          <a:latin typeface="Times New Roman" pitchFamily="18" charset="0"/>
                          <a:cs typeface="Times New Roman" pitchFamily="18" charset="0"/>
                        </a:rPr>
                        <a:t>вязкости, не более </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cs typeface="Times New Roman" pitchFamily="18" charset="0"/>
                      </a:endParaRPr>
                    </a:p>
                    <a:p>
                      <a:pPr algn="ctr">
                        <a:lnSpc>
                          <a:spcPct val="115000"/>
                        </a:lnSpc>
                        <a:spcAft>
                          <a:spcPts val="0"/>
                        </a:spcAft>
                      </a:pPr>
                      <a:r>
                        <a:rPr lang="ru-RU" sz="1400" dirty="0" smtClean="0">
                          <a:solidFill>
                            <a:schemeClr val="accent1">
                              <a:lumMod val="50000"/>
                            </a:schemeClr>
                          </a:solidFill>
                          <a:latin typeface="Times New Roman" pitchFamily="18" charset="0"/>
                          <a:cs typeface="Times New Roman" pitchFamily="18" charset="0"/>
                        </a:rPr>
                        <a:t>●</a:t>
                      </a: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ru-RU" sz="1400" dirty="0">
                        <a:solidFill>
                          <a:schemeClr val="accent1">
                            <a:lumMod val="50000"/>
                          </a:schemeClr>
                        </a:solidFill>
                        <a:latin typeface="Times New Roman" pitchFamily="18" charset="0"/>
                        <a:ea typeface="Calibri"/>
                        <a:cs typeface="Times New Roman" pitchFamily="18" charset="0"/>
                      </a:endParaRPr>
                    </a:p>
                  </a:txBody>
                  <a:tcPr marL="25646" marR="25646"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2" name="TextBox 1"/>
          <p:cNvSpPr txBox="1"/>
          <p:nvPr/>
        </p:nvSpPr>
        <p:spPr>
          <a:xfrm>
            <a:off x="251520" y="0"/>
            <a:ext cx="8424936" cy="461665"/>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r>
              <a:rPr lang="ru-RU" sz="2400" b="1" dirty="0" smtClean="0">
                <a:latin typeface="Times New Roman" pitchFamily="18" charset="0"/>
                <a:cs typeface="Times New Roman" pitchFamily="18" charset="0"/>
              </a:rPr>
              <a:t>Физико-химические показатели битумов в РФ и в Европе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778338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260648"/>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115616" y="1340768"/>
            <a:ext cx="6886575" cy="3744416"/>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548680"/>
            <a:ext cx="8640960" cy="400110"/>
          </a:xfrm>
          <a:prstGeom prst="rect">
            <a:avLst/>
          </a:prstGeom>
          <a:solidFill>
            <a:schemeClr val="bg2">
              <a:alpha val="75000"/>
            </a:schemeClr>
          </a:solidFill>
          <a:ln w="95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000" b="1" dirty="0" smtClean="0">
                <a:latin typeface="Times New Roman" pitchFamily="18" charset="0"/>
                <a:cs typeface="Times New Roman" pitchFamily="18" charset="0"/>
              </a:rPr>
              <a:t>Требования к качеству дренирующих асфальтобетонных смесей в США</a:t>
            </a:r>
            <a:endParaRPr lang="ru-RU" sz="2000" b="1" dirty="0">
              <a:latin typeface="Times New Roman" pitchFamily="18" charset="0"/>
              <a:cs typeface="Times New Roman" pitchFamily="18" charset="0"/>
            </a:endParaRPr>
          </a:p>
        </p:txBody>
      </p:sp>
      <p:sp>
        <p:nvSpPr>
          <p:cNvPr id="5" name="Прямоугольник 4"/>
          <p:cNvSpPr/>
          <p:nvPr/>
        </p:nvSpPr>
        <p:spPr>
          <a:xfrm>
            <a:off x="755576" y="1484784"/>
            <a:ext cx="7632848" cy="1631216"/>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just"/>
            <a:r>
              <a:rPr lang="en-US" sz="2800" b="1" dirty="0" smtClean="0"/>
              <a:t>FHWA Technical Advisory T5040.31 (1990)</a:t>
            </a:r>
            <a:endParaRPr lang="ru-RU" sz="2800" b="1" dirty="0" smtClean="0"/>
          </a:p>
          <a:p>
            <a:pPr indent="360363" algn="just">
              <a:buFont typeface="Wingdings" pitchFamily="2" charset="2"/>
              <a:buChar char="Ø"/>
            </a:pPr>
            <a:r>
              <a:rPr lang="en-US" sz="2400" b="1" dirty="0" smtClean="0"/>
              <a:t> </a:t>
            </a:r>
            <a:r>
              <a:rPr lang="ru-RU" sz="2400" dirty="0" smtClean="0"/>
              <a:t>Пределы показателя стекания</a:t>
            </a:r>
          </a:p>
          <a:p>
            <a:pPr indent="360363" algn="just">
              <a:buFont typeface="Wingdings" pitchFamily="2" charset="2"/>
              <a:buChar char="Ø"/>
            </a:pPr>
            <a:r>
              <a:rPr lang="ru-RU" sz="2400" dirty="0" smtClean="0"/>
              <a:t>Минимальное содержание пор</a:t>
            </a:r>
          </a:p>
          <a:p>
            <a:pPr indent="360363" algn="just">
              <a:buFont typeface="Wingdings" pitchFamily="2" charset="2"/>
              <a:buChar char="Ø"/>
            </a:pPr>
            <a:r>
              <a:rPr lang="ru-RU" sz="2400" dirty="0" err="1" smtClean="0"/>
              <a:t>Адгезионные</a:t>
            </a:r>
            <a:r>
              <a:rPr lang="ru-RU" sz="2400" dirty="0" smtClean="0"/>
              <a:t> свойства вяжущего</a:t>
            </a:r>
          </a:p>
        </p:txBody>
      </p:sp>
      <p:sp>
        <p:nvSpPr>
          <p:cNvPr id="6" name="Прямоугольник 5"/>
          <p:cNvSpPr/>
          <p:nvPr/>
        </p:nvSpPr>
        <p:spPr>
          <a:xfrm>
            <a:off x="323528" y="4077072"/>
            <a:ext cx="8352928" cy="2000548"/>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ctr"/>
            <a:r>
              <a:rPr lang="en-US" sz="2800" b="1" dirty="0" smtClean="0"/>
              <a:t>National Center for Asphalt Technology</a:t>
            </a:r>
            <a:r>
              <a:rPr lang="ru-RU" sz="2800" b="1" dirty="0" smtClean="0"/>
              <a:t> </a:t>
            </a:r>
            <a:r>
              <a:rPr lang="en-US" sz="2800" b="1" dirty="0" smtClean="0"/>
              <a:t>(NCAT 2000)</a:t>
            </a:r>
            <a:endParaRPr lang="ru-RU" sz="2800" b="1" dirty="0" smtClean="0"/>
          </a:p>
          <a:p>
            <a:pPr indent="360363" algn="just">
              <a:buFont typeface="Wingdings" pitchFamily="2" charset="2"/>
              <a:buChar char="Ø"/>
            </a:pPr>
            <a:r>
              <a:rPr lang="ru-RU" sz="2400" dirty="0" smtClean="0"/>
              <a:t>Минимальное содержание вяжущего</a:t>
            </a:r>
          </a:p>
          <a:p>
            <a:pPr indent="360363" algn="just">
              <a:buFont typeface="Wingdings" pitchFamily="2" charset="2"/>
              <a:buChar char="Ø"/>
            </a:pPr>
            <a:r>
              <a:rPr lang="ru-RU" sz="2400" dirty="0" smtClean="0"/>
              <a:t>Максимальное значение показателя стекание</a:t>
            </a:r>
          </a:p>
          <a:p>
            <a:pPr indent="360363" algn="just">
              <a:buFont typeface="Wingdings" pitchFamily="2" charset="2"/>
              <a:buChar char="Ø"/>
            </a:pPr>
            <a:r>
              <a:rPr lang="ru-RU" sz="2400" dirty="0" smtClean="0"/>
              <a:t>Содержание пор 17-19 % </a:t>
            </a:r>
          </a:p>
          <a:p>
            <a:pPr indent="360363" algn="just">
              <a:buFont typeface="Wingdings" pitchFamily="2" charset="2"/>
              <a:buChar char="Ø"/>
            </a:pPr>
            <a:r>
              <a:rPr lang="ru-RU" sz="2400" dirty="0" smtClean="0"/>
              <a:t>Максимальный предел при </a:t>
            </a:r>
            <a:r>
              <a:rPr lang="ru-RU" sz="2400" dirty="0" err="1" smtClean="0"/>
              <a:t>истираимости</a:t>
            </a:r>
            <a:endParaRPr lang="ru-RU"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260648"/>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090613" y="1347788"/>
            <a:ext cx="6962775" cy="4162425"/>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260648"/>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042988" y="1338263"/>
            <a:ext cx="7058025" cy="4181475"/>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260648"/>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23528" y="1484784"/>
            <a:ext cx="8459606" cy="3744416"/>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0688"/>
          </a:xfrm>
          <a:prstGeom prst="rect">
            <a:avLst/>
          </a:prstGeom>
          <a:gradFill>
            <a:gsLst>
              <a:gs pos="0">
                <a:srgbClr val="5E9EFF"/>
              </a:gs>
              <a:gs pos="0">
                <a:srgbClr val="5E9EFF"/>
              </a:gs>
              <a:gs pos="35000">
                <a:srgbClr val="85C2FF"/>
              </a:gs>
              <a:gs pos="98000">
                <a:srgbClr val="C4D6EB"/>
              </a:gs>
              <a:gs pos="100000">
                <a:srgbClr val="FFEBFA"/>
              </a:gs>
            </a:gsLst>
            <a:lin ang="5400000" scaled="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0" y="6669360"/>
            <a:ext cx="9144000" cy="188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771800" y="1196752"/>
            <a:ext cx="3240360" cy="72008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tx1"/>
                </a:solidFill>
                <a:latin typeface="Times New Roman" pitchFamily="18" charset="0"/>
                <a:cs typeface="Times New Roman" pitchFamily="18" charset="0"/>
              </a:rPr>
              <a:t>ПБВ</a:t>
            </a:r>
            <a:endParaRPr lang="ru-RU" sz="3600" dirty="0">
              <a:solidFill>
                <a:schemeClr val="tx1"/>
              </a:solidFill>
              <a:latin typeface="Times New Roman" pitchFamily="18" charset="0"/>
              <a:cs typeface="Times New Roman" pitchFamily="18" charset="0"/>
            </a:endParaRPr>
          </a:p>
        </p:txBody>
      </p:sp>
      <p:sp>
        <p:nvSpPr>
          <p:cNvPr id="9" name="Прямоугольник 8"/>
          <p:cNvSpPr/>
          <p:nvPr/>
        </p:nvSpPr>
        <p:spPr>
          <a:xfrm>
            <a:off x="395536" y="2564904"/>
            <a:ext cx="2232248" cy="144016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smtClean="0">
              <a:solidFill>
                <a:schemeClr val="tx1"/>
              </a:solidFill>
              <a:latin typeface="Times New Roman" pitchFamily="18" charset="0"/>
              <a:cs typeface="Times New Roman" pitchFamily="18" charset="0"/>
            </a:endParaRPr>
          </a:p>
          <a:p>
            <a:pPr algn="ctr"/>
            <a:r>
              <a:rPr lang="ru-RU" b="1" i="1" dirty="0" smtClean="0">
                <a:solidFill>
                  <a:schemeClr val="tx1"/>
                </a:solidFill>
                <a:latin typeface="Times New Roman" pitchFamily="18" charset="0"/>
                <a:cs typeface="Times New Roman" pitchFamily="18" charset="0"/>
              </a:rPr>
              <a:t>Эластомеры</a:t>
            </a:r>
            <a:r>
              <a:rPr lang="ru-RU" i="1" dirty="0" smtClean="0">
                <a:solidFill>
                  <a:schemeClr val="tx1"/>
                </a:solidFill>
                <a:latin typeface="Times New Roman" pitchFamily="18" charset="0"/>
                <a:cs typeface="Times New Roman" pitchFamily="18" charset="0"/>
              </a:rPr>
              <a:t> (каучуки):</a:t>
            </a:r>
          </a:p>
          <a:p>
            <a:pPr algn="ctr"/>
            <a:r>
              <a:rPr lang="ru-RU" i="1" dirty="0" smtClean="0">
                <a:solidFill>
                  <a:schemeClr val="tx1"/>
                </a:solidFill>
                <a:latin typeface="Times New Roman" pitchFamily="18" charset="0"/>
                <a:cs typeface="Times New Roman" pitchFamily="18" charset="0"/>
              </a:rPr>
              <a:t>натуральный и синтетический каучук, </a:t>
            </a:r>
            <a:r>
              <a:rPr lang="ru-RU" i="1" dirty="0" err="1" smtClean="0">
                <a:solidFill>
                  <a:schemeClr val="tx1"/>
                </a:solidFill>
                <a:latin typeface="Times New Roman" pitchFamily="18" charset="0"/>
                <a:cs typeface="Times New Roman" pitchFamily="18" charset="0"/>
              </a:rPr>
              <a:t>бутил-каучук</a:t>
            </a:r>
            <a:endParaRPr lang="ru-RU" i="1" dirty="0" smtClean="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2" name="Прямоугольник 11"/>
          <p:cNvSpPr/>
          <p:nvPr/>
        </p:nvSpPr>
        <p:spPr>
          <a:xfrm>
            <a:off x="827584" y="4149080"/>
            <a:ext cx="2736304" cy="108012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Times New Roman" pitchFamily="18" charset="0"/>
                <a:cs typeface="Times New Roman" pitchFamily="18" charset="0"/>
              </a:rPr>
              <a:t>Термоэластопласты</a:t>
            </a:r>
            <a:endParaRPr lang="en-US" b="1" i="1" dirty="0" smtClean="0">
              <a:solidFill>
                <a:schemeClr val="tx1"/>
              </a:solidFill>
              <a:latin typeface="Times New Roman" pitchFamily="18" charset="0"/>
              <a:cs typeface="Times New Roman" pitchFamily="18" charset="0"/>
            </a:endParaRPr>
          </a:p>
          <a:p>
            <a:pPr algn="ctr"/>
            <a:r>
              <a:rPr lang="ru-RU" i="1" dirty="0" smtClean="0">
                <a:solidFill>
                  <a:schemeClr val="tx1"/>
                </a:solidFill>
                <a:latin typeface="Times New Roman" pitchFamily="18" charset="0"/>
                <a:cs typeface="Times New Roman" pitchFamily="18" charset="0"/>
              </a:rPr>
              <a:t>БСТЭП, ТЭП</a:t>
            </a:r>
            <a:endParaRPr lang="ru-RU" dirty="0">
              <a:solidFill>
                <a:schemeClr val="tx1"/>
              </a:solidFill>
              <a:latin typeface="Times New Roman" pitchFamily="18" charset="0"/>
              <a:cs typeface="Times New Roman" pitchFamily="18" charset="0"/>
            </a:endParaRPr>
          </a:p>
        </p:txBody>
      </p:sp>
      <p:sp>
        <p:nvSpPr>
          <p:cNvPr id="13" name="Прямоугольник 12"/>
          <p:cNvSpPr/>
          <p:nvPr/>
        </p:nvSpPr>
        <p:spPr>
          <a:xfrm>
            <a:off x="2411760" y="5445224"/>
            <a:ext cx="3672408" cy="108012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Times New Roman" pitchFamily="18" charset="0"/>
                <a:cs typeface="Times New Roman" pitchFamily="18" charset="0"/>
              </a:rPr>
              <a:t>Термопласты</a:t>
            </a:r>
          </a:p>
          <a:p>
            <a:pPr algn="ctr"/>
            <a:r>
              <a:rPr lang="ru-RU" i="1" dirty="0" smtClean="0">
                <a:solidFill>
                  <a:schemeClr val="tx1"/>
                </a:solidFill>
                <a:latin typeface="Times New Roman" pitchFamily="18" charset="0"/>
                <a:cs typeface="Times New Roman" pitchFamily="18" charset="0"/>
              </a:rPr>
              <a:t>Полиэтилен, полипропилен, </a:t>
            </a:r>
            <a:r>
              <a:rPr lang="ru-RU" i="1" dirty="0" err="1" smtClean="0">
                <a:solidFill>
                  <a:schemeClr val="tx1"/>
                </a:solidFill>
                <a:latin typeface="Times New Roman" pitchFamily="18" charset="0"/>
                <a:cs typeface="Times New Roman" pitchFamily="18" charset="0"/>
              </a:rPr>
              <a:t>полизобутилен</a:t>
            </a:r>
            <a:r>
              <a:rPr lang="ru-RU" i="1" dirty="0" smtClean="0">
                <a:solidFill>
                  <a:schemeClr val="tx1"/>
                </a:solidFill>
                <a:latin typeface="Times New Roman" pitchFamily="18" charset="0"/>
                <a:cs typeface="Times New Roman" pitchFamily="18" charset="0"/>
              </a:rPr>
              <a:t>, поливинилацетат</a:t>
            </a:r>
          </a:p>
          <a:p>
            <a:pPr algn="ctr"/>
            <a:endParaRPr lang="ru-RU" i="1" dirty="0">
              <a:solidFill>
                <a:schemeClr val="tx1"/>
              </a:solidFill>
              <a:latin typeface="Times New Roman" pitchFamily="18" charset="0"/>
              <a:cs typeface="Times New Roman" pitchFamily="18" charset="0"/>
            </a:endParaRPr>
          </a:p>
        </p:txBody>
      </p:sp>
      <p:sp>
        <p:nvSpPr>
          <p:cNvPr id="14" name="Прямоугольник 13"/>
          <p:cNvSpPr/>
          <p:nvPr/>
        </p:nvSpPr>
        <p:spPr>
          <a:xfrm>
            <a:off x="5004048" y="4149080"/>
            <a:ext cx="2952328" cy="108012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smtClean="0">
                <a:solidFill>
                  <a:schemeClr val="tx1"/>
                </a:solidFill>
                <a:latin typeface="Times New Roman" pitchFamily="18" charset="0"/>
                <a:cs typeface="Times New Roman" pitchFamily="18" charset="0"/>
              </a:rPr>
              <a:t>Термореактопласты</a:t>
            </a:r>
            <a:endParaRPr lang="ru-RU" b="1" i="1" dirty="0" smtClean="0">
              <a:solidFill>
                <a:schemeClr val="tx1"/>
              </a:solidFill>
              <a:latin typeface="Times New Roman" pitchFamily="18" charset="0"/>
              <a:cs typeface="Times New Roman" pitchFamily="18" charset="0"/>
            </a:endParaRPr>
          </a:p>
          <a:p>
            <a:pPr algn="ctr"/>
            <a:r>
              <a:rPr lang="ru-RU" i="1" dirty="0" smtClean="0">
                <a:solidFill>
                  <a:schemeClr val="tx1"/>
                </a:solidFill>
                <a:latin typeface="Times New Roman" pitchFamily="18" charset="0"/>
                <a:cs typeface="Times New Roman" pitchFamily="18" charset="0"/>
              </a:rPr>
              <a:t>Эпоксидные, фенольные, полиэфирные смолы</a:t>
            </a:r>
          </a:p>
          <a:p>
            <a:pPr algn="ctr"/>
            <a:endParaRPr lang="ru-RU" dirty="0">
              <a:solidFill>
                <a:schemeClr val="tx1"/>
              </a:solidFill>
              <a:latin typeface="Times New Roman" pitchFamily="18" charset="0"/>
              <a:cs typeface="Times New Roman" pitchFamily="18" charset="0"/>
            </a:endParaRPr>
          </a:p>
        </p:txBody>
      </p:sp>
      <p:sp>
        <p:nvSpPr>
          <p:cNvPr id="15" name="Прямоугольник 14"/>
          <p:cNvSpPr/>
          <p:nvPr/>
        </p:nvSpPr>
        <p:spPr>
          <a:xfrm>
            <a:off x="6300192" y="2564904"/>
            <a:ext cx="2232248" cy="144016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chemeClr val="tx1"/>
                </a:solidFill>
                <a:latin typeface="Times New Roman" pitchFamily="18" charset="0"/>
                <a:cs typeface="Times New Roman" pitchFamily="18" charset="0"/>
              </a:rPr>
              <a:t>С добавлением </a:t>
            </a:r>
            <a:r>
              <a:rPr lang="ru-RU" b="1" i="1" dirty="0" smtClean="0">
                <a:solidFill>
                  <a:schemeClr val="tx1"/>
                </a:solidFill>
                <a:latin typeface="Times New Roman" pitchFamily="18" charset="0"/>
                <a:cs typeface="Times New Roman" pitchFamily="18" charset="0"/>
              </a:rPr>
              <a:t>резиновой крошки </a:t>
            </a:r>
            <a:endParaRPr lang="ru-RU" b="1" dirty="0">
              <a:solidFill>
                <a:schemeClr val="tx1"/>
              </a:solidFill>
              <a:latin typeface="Times New Roman" pitchFamily="18" charset="0"/>
              <a:cs typeface="Times New Roman" pitchFamily="18" charset="0"/>
            </a:endParaRPr>
          </a:p>
        </p:txBody>
      </p:sp>
      <p:cxnSp>
        <p:nvCxnSpPr>
          <p:cNvPr id="20" name="Прямая соединительная линия 19"/>
          <p:cNvCxnSpPr/>
          <p:nvPr/>
        </p:nvCxnSpPr>
        <p:spPr>
          <a:xfrm>
            <a:off x="1475656" y="2204864"/>
            <a:ext cx="0" cy="288032"/>
          </a:xfrm>
          <a:prstGeom prst="line">
            <a:avLst/>
          </a:prstGeom>
          <a:ln w="34925">
            <a:solidFill>
              <a:schemeClr val="accent6">
                <a:lumMod val="75000"/>
              </a:schemeClr>
            </a:solidFill>
            <a:tailEnd type="stealth"/>
          </a:ln>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7452320" y="2204864"/>
            <a:ext cx="0" cy="288032"/>
          </a:xfrm>
          <a:prstGeom prst="line">
            <a:avLst/>
          </a:prstGeom>
          <a:ln w="34925">
            <a:solidFill>
              <a:schemeClr val="accent6">
                <a:lumMod val="75000"/>
              </a:schemeClr>
            </a:solidFill>
            <a:tailEnd type="stealth"/>
          </a:ln>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419872" y="2204864"/>
            <a:ext cx="0" cy="1728192"/>
          </a:xfrm>
          <a:prstGeom prst="line">
            <a:avLst/>
          </a:prstGeom>
          <a:ln w="34925">
            <a:solidFill>
              <a:schemeClr val="accent6">
                <a:lumMod val="75000"/>
              </a:schemeClr>
            </a:solidFill>
            <a:tailEnd type="stealth"/>
          </a:ln>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292080" y="2204864"/>
            <a:ext cx="0" cy="1728192"/>
          </a:xfrm>
          <a:prstGeom prst="line">
            <a:avLst/>
          </a:prstGeom>
          <a:ln w="34925" cap="rnd">
            <a:solidFill>
              <a:schemeClr val="accent6">
                <a:lumMod val="75000"/>
              </a:schemeClr>
            </a:solidFill>
            <a:tailEnd type="stealth"/>
          </a:ln>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283968" y="2204864"/>
            <a:ext cx="0" cy="2952328"/>
          </a:xfrm>
          <a:prstGeom prst="line">
            <a:avLst/>
          </a:prstGeom>
          <a:ln w="34925">
            <a:solidFill>
              <a:schemeClr val="accent6">
                <a:lumMod val="75000"/>
              </a:schemeClr>
            </a:solidFill>
            <a:tailEnd type="stealth"/>
          </a:ln>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1475656" y="2204864"/>
            <a:ext cx="5976664" cy="0"/>
          </a:xfrm>
          <a:prstGeom prst="line">
            <a:avLst/>
          </a:prstGeom>
          <a:ln w="22225">
            <a:solidFill>
              <a:schemeClr val="accent6">
                <a:lumMod val="75000"/>
              </a:schemeClr>
            </a:solidFill>
            <a:tailEnd type="none"/>
          </a:ln>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РАБОТА\РАБОТА 2015\ОТЧЕТ ПБВ\Рисунок12.png"/>
          <p:cNvPicPr>
            <a:picLocks noChangeAspect="1" noChangeArrowheads="1"/>
          </p:cNvPicPr>
          <p:nvPr/>
        </p:nvPicPr>
        <p:blipFill>
          <a:blip r:embed="rId2" cstate="print"/>
          <a:srcRect/>
          <a:stretch>
            <a:fillRect/>
          </a:stretch>
        </p:blipFill>
        <p:spPr bwMode="auto">
          <a:xfrm>
            <a:off x="0" y="3356992"/>
            <a:ext cx="4972303" cy="3312368"/>
          </a:xfrm>
          <a:prstGeom prst="rect">
            <a:avLst/>
          </a:prstGeom>
          <a:noFill/>
        </p:spPr>
      </p:pic>
      <p:graphicFrame>
        <p:nvGraphicFramePr>
          <p:cNvPr id="10" name="Диаграмма 9"/>
          <p:cNvGraphicFramePr/>
          <p:nvPr/>
        </p:nvGraphicFramePr>
        <p:xfrm>
          <a:off x="0" y="548680"/>
          <a:ext cx="4932040"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0" y="0"/>
            <a:ext cx="9144000" cy="620688"/>
          </a:xfrm>
          <a:prstGeom prst="rect">
            <a:avLst/>
          </a:prstGeom>
          <a:gradFill>
            <a:gsLst>
              <a:gs pos="0">
                <a:srgbClr val="5E9EFF"/>
              </a:gs>
              <a:gs pos="0">
                <a:srgbClr val="5E9EFF"/>
              </a:gs>
              <a:gs pos="35000">
                <a:srgbClr val="85C2FF"/>
              </a:gs>
              <a:gs pos="98000">
                <a:srgbClr val="C4D6EB"/>
              </a:gs>
              <a:gs pos="100000">
                <a:srgbClr val="FFEBFA"/>
              </a:gs>
            </a:gsLst>
            <a:lin ang="5400000" scaled="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0" y="6669360"/>
            <a:ext cx="9144000" cy="188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Диаграмма 8"/>
          <p:cNvGraphicFramePr/>
          <p:nvPr/>
        </p:nvGraphicFramePr>
        <p:xfrm>
          <a:off x="5148064" y="1268760"/>
          <a:ext cx="370797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5220072" y="692696"/>
            <a:ext cx="3744416" cy="523220"/>
          </a:xfrm>
          <a:prstGeom prst="rect">
            <a:avLst/>
          </a:prstGeom>
          <a:solidFill>
            <a:schemeClr val="bg1">
              <a:lumMod val="85000"/>
            </a:schemeClr>
          </a:solidFill>
          <a:effectLst>
            <a:outerShdw blurRad="50800" dist="38100" dir="5400000" algn="t"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ru-RU" sz="1400" b="1" dirty="0" smtClean="0"/>
              <a:t>Процент ПБВ от общего объема потребляемых битумов в разных страхах</a:t>
            </a:r>
            <a:endParaRPr lang="ru-RU" sz="1400" b="1" dirty="0"/>
          </a:p>
        </p:txBody>
      </p:sp>
    </p:spTree>
  </p:cSld>
  <p:clrMapOvr>
    <a:masterClrMapping/>
  </p:clrMapOvr>
  <p:transition>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0688"/>
          </a:xfrm>
          <a:prstGeom prst="rect">
            <a:avLst/>
          </a:prstGeom>
          <a:gradFill>
            <a:gsLst>
              <a:gs pos="0">
                <a:srgbClr val="5E9EFF"/>
              </a:gs>
              <a:gs pos="0">
                <a:srgbClr val="5E9EFF"/>
              </a:gs>
              <a:gs pos="35000">
                <a:srgbClr val="85C2FF"/>
              </a:gs>
              <a:gs pos="98000">
                <a:srgbClr val="C4D6EB"/>
              </a:gs>
              <a:gs pos="100000">
                <a:srgbClr val="FFEBFA"/>
              </a:gs>
            </a:gsLst>
            <a:lin ang="5400000" scaled="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0" y="6669360"/>
            <a:ext cx="9144000" cy="188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1"/>
          <p:cNvSpPr>
            <a:spLocks noGrp="1"/>
          </p:cNvSpPr>
          <p:nvPr>
            <p:ph type="title"/>
          </p:nvPr>
        </p:nvSpPr>
        <p:spPr>
          <a:xfrm>
            <a:off x="0" y="548680"/>
            <a:ext cx="4644008" cy="360040"/>
          </a:xfrm>
          <a:effectLst>
            <a:outerShdw blurRad="50800" dist="38100" dir="5400000" algn="t" rotWithShape="0">
              <a:prstClr val="black">
                <a:alpha val="40000"/>
              </a:prstClr>
            </a:outerShdw>
          </a:effectLst>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a:normAutofit/>
          </a:bodyPr>
          <a:lstStyle/>
          <a:p>
            <a:pPr algn="ctr"/>
            <a:r>
              <a:rPr lang="ru-RU" sz="1600" dirty="0" smtClean="0"/>
              <a:t>Краткая характеристика развития рынка ПБВ </a:t>
            </a:r>
            <a:endParaRPr lang="ru-RU" sz="1600" dirty="0"/>
          </a:p>
        </p:txBody>
      </p:sp>
      <p:graphicFrame>
        <p:nvGraphicFramePr>
          <p:cNvPr id="10" name="Содержимое 9"/>
          <p:cNvGraphicFramePr>
            <a:graphicFrameLocks noGrp="1"/>
          </p:cNvGraphicFramePr>
          <p:nvPr>
            <p:ph idx="1"/>
          </p:nvPr>
        </p:nvGraphicFramePr>
        <p:xfrm>
          <a:off x="4644007" y="476672"/>
          <a:ext cx="4499993" cy="6141144"/>
        </p:xfrm>
        <a:graphic>
          <a:graphicData uri="http://schemas.openxmlformats.org/drawingml/2006/chart">
            <c:chart xmlns:c="http://schemas.openxmlformats.org/drawingml/2006/chart" xmlns:r="http://schemas.openxmlformats.org/officeDocument/2006/relationships" r:id="rId2"/>
          </a:graphicData>
        </a:graphic>
      </p:graphicFrame>
      <p:sp>
        <p:nvSpPr>
          <p:cNvPr id="14" name="Текст 13"/>
          <p:cNvSpPr>
            <a:spLocks noGrp="1"/>
          </p:cNvSpPr>
          <p:nvPr>
            <p:ph type="body" sz="half" idx="2"/>
          </p:nvPr>
        </p:nvSpPr>
        <p:spPr>
          <a:xfrm>
            <a:off x="0" y="980728"/>
            <a:ext cx="4572000" cy="5877272"/>
          </a:xfrm>
          <a:solidFill>
            <a:schemeClr val="bg1">
              <a:lumMod val="85000"/>
            </a:schemeClr>
          </a:solidFill>
        </p:spPr>
        <p:txBody>
          <a:bodyPr>
            <a:noAutofit/>
          </a:bodyPr>
          <a:lstStyle/>
          <a:p>
            <a:pPr algn="just">
              <a:spcBef>
                <a:spcPts val="0"/>
              </a:spcBef>
              <a:spcAft>
                <a:spcPts val="1000"/>
              </a:spcAft>
              <a:buClr>
                <a:srgbClr val="0070C0"/>
              </a:buClr>
              <a:buFont typeface="Wingdings" pitchFamily="2" charset="2"/>
              <a:buChar char="Ø"/>
            </a:pPr>
            <a:r>
              <a:rPr lang="ru-RU" sz="1300" dirty="0" smtClean="0"/>
              <a:t>  Разработка ГОСТ Р 52056-2003 и ОДМ 218.2.003-2007,  регламентирующие применение ПБВ на основе СБС.</a:t>
            </a:r>
          </a:p>
          <a:p>
            <a:pPr algn="just">
              <a:spcBef>
                <a:spcPts val="0"/>
              </a:spcBef>
              <a:spcAft>
                <a:spcPts val="1000"/>
              </a:spcAft>
              <a:buClr>
                <a:srgbClr val="0070C0"/>
              </a:buClr>
              <a:buFont typeface="Wingdings" pitchFamily="2" charset="2"/>
              <a:buChar char="Ø"/>
            </a:pPr>
            <a:r>
              <a:rPr lang="ru-RU" sz="1300" dirty="0" smtClean="0"/>
              <a:t>В середине 2000-х годов полноценные экспериментальные дорожные проекты с применением ПБВ на СБС с  пластификатором в виде индустриального масла.</a:t>
            </a:r>
          </a:p>
          <a:p>
            <a:pPr algn="just">
              <a:spcBef>
                <a:spcPts val="0"/>
              </a:spcBef>
              <a:spcAft>
                <a:spcPts val="1000"/>
              </a:spcAft>
              <a:buClr>
                <a:srgbClr val="0070C0"/>
              </a:buClr>
              <a:buFont typeface="Wingdings" pitchFamily="2" charset="2"/>
              <a:buChar char="Ø"/>
            </a:pPr>
            <a:r>
              <a:rPr lang="ru-RU" sz="1300" dirty="0" smtClean="0"/>
              <a:t> В 2010 году объем потребления ПБВ в РФ достиг  40 тыс. тонн, что  позволяет построить 25 км. покрытия дороги.</a:t>
            </a:r>
          </a:p>
          <a:p>
            <a:pPr algn="just">
              <a:spcBef>
                <a:spcPts val="0"/>
              </a:spcBef>
              <a:spcAft>
                <a:spcPts val="1000"/>
              </a:spcAft>
              <a:buClr>
                <a:srgbClr val="0070C0"/>
              </a:buClr>
              <a:buFont typeface="Wingdings" pitchFamily="2" charset="2"/>
              <a:buChar char="Ø"/>
            </a:pPr>
            <a:r>
              <a:rPr lang="ru-RU" sz="1300" dirty="0" smtClean="0"/>
              <a:t> В 2011 году ГК АВТОДОР запретила использовать ПБВ, содержащие  индустриальное масло в качестве пластификатора.</a:t>
            </a:r>
          </a:p>
          <a:p>
            <a:pPr algn="just">
              <a:spcBef>
                <a:spcPts val="0"/>
              </a:spcBef>
              <a:spcAft>
                <a:spcPts val="1000"/>
              </a:spcAft>
              <a:buClr>
                <a:srgbClr val="0070C0"/>
              </a:buClr>
              <a:buFont typeface="Wingdings" pitchFamily="2" charset="2"/>
              <a:buChar char="Ø"/>
            </a:pPr>
            <a:r>
              <a:rPr lang="ru-RU" sz="1300" dirty="0" smtClean="0"/>
              <a:t> В 2013 году  потребление ПБВ выросло  более чем в 4 раза по отношению к 2010 году  и составило 162 тыс. тонн.</a:t>
            </a:r>
          </a:p>
          <a:p>
            <a:pPr algn="just">
              <a:spcBef>
                <a:spcPts val="0"/>
              </a:spcBef>
              <a:spcAft>
                <a:spcPts val="1000"/>
              </a:spcAft>
              <a:buClr>
                <a:srgbClr val="0070C0"/>
              </a:buClr>
              <a:buFont typeface="Wingdings" pitchFamily="2" charset="2"/>
              <a:buChar char="Ø"/>
            </a:pPr>
            <a:r>
              <a:rPr lang="ru-RU" sz="1300" dirty="0" smtClean="0"/>
              <a:t>  Возрастающий спрос на ПБВ требует разработки нормативных документов, учитывающих разнообразие применяемых полимеров, устойчивость вяжущих к старению и расслоению, воздействие высокой интенсивности и грузонапряженности на дорогах с учетом многолетнего опыта зарубежных стран.</a:t>
            </a:r>
          </a:p>
          <a:p>
            <a:pPr algn="just">
              <a:spcBef>
                <a:spcPts val="0"/>
              </a:spcBef>
              <a:spcAft>
                <a:spcPts val="1000"/>
              </a:spcAft>
              <a:buClr>
                <a:srgbClr val="0070C0"/>
              </a:buClr>
              <a:buFont typeface="Wingdings" pitchFamily="2" charset="2"/>
              <a:buChar char="Ø"/>
            </a:pPr>
            <a:r>
              <a:rPr lang="ru-RU" sz="1300" dirty="0" smtClean="0"/>
              <a:t>Рынок ПБВ представлен из крупных независимых производителей, НПЗ и АБЗ, доли которых соответственно 70,20 и 10 %.</a:t>
            </a:r>
          </a:p>
          <a:p>
            <a:pPr algn="just">
              <a:spcBef>
                <a:spcPts val="0"/>
              </a:spcBef>
              <a:spcAft>
                <a:spcPts val="1000"/>
              </a:spcAft>
              <a:buClr>
                <a:srgbClr val="0070C0"/>
              </a:buClr>
              <a:buFont typeface="Wingdings" pitchFamily="2" charset="2"/>
              <a:buChar char="Ø"/>
            </a:pPr>
            <a:r>
              <a:rPr lang="ru-RU" sz="1300" dirty="0" smtClean="0"/>
              <a:t>90 % производства ПБВ сосредоточено на европейской части  РФ.</a:t>
            </a:r>
          </a:p>
          <a:p>
            <a:pPr>
              <a:buClr>
                <a:srgbClr val="0070C0"/>
              </a:buClr>
            </a:pPr>
            <a:endParaRPr lang="ru-RU" sz="1300" dirty="0"/>
          </a:p>
        </p:txBody>
      </p:sp>
    </p:spTree>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 y="476672"/>
          <a:ext cx="9144001" cy="6381329"/>
        </p:xfrm>
        <a:graphic>
          <a:graphicData uri="http://schemas.openxmlformats.org/drawingml/2006/table">
            <a:tbl>
              <a:tblPr>
                <a:effectLst>
                  <a:innerShdw blurRad="63500" dist="50800" dir="18900000">
                    <a:prstClr val="black">
                      <a:alpha val="50000"/>
                    </a:prstClr>
                  </a:innerShdw>
                </a:effectLst>
                <a:tableStyleId>{08FB837D-C827-4EFA-A057-4D05807E0F7C}</a:tableStyleId>
              </a:tblPr>
              <a:tblGrid>
                <a:gridCol w="435428"/>
                <a:gridCol w="4280587"/>
                <a:gridCol w="1224137"/>
                <a:gridCol w="1309148"/>
                <a:gridCol w="923102"/>
                <a:gridCol w="971599"/>
              </a:tblGrid>
              <a:tr h="731003">
                <a:tc>
                  <a:txBody>
                    <a:bodyPr/>
                    <a:lstStyle/>
                    <a:p>
                      <a:pPr algn="ctr">
                        <a:lnSpc>
                          <a:spcPct val="115000"/>
                        </a:lnSpc>
                        <a:spcAft>
                          <a:spcPts val="0"/>
                        </a:spcAft>
                      </a:pPr>
                      <a:r>
                        <a:rPr lang="en-US" sz="1000" b="1" dirty="0">
                          <a:latin typeface="Times New Roman" pitchFamily="18" charset="0"/>
                          <a:cs typeface="Times New Roman" pitchFamily="18" charset="0"/>
                        </a:rPr>
                        <a:t>№</a:t>
                      </a:r>
                      <a:endParaRPr lang="ru-RU" sz="1000" b="1" dirty="0">
                        <a:latin typeface="Times New Roman" pitchFamily="18" charset="0"/>
                        <a:cs typeface="Times New Roman" pitchFamily="18" charset="0"/>
                      </a:endParaRPr>
                    </a:p>
                    <a:p>
                      <a:pPr algn="ctr">
                        <a:lnSpc>
                          <a:spcPct val="115000"/>
                        </a:lnSpc>
                        <a:spcAft>
                          <a:spcPts val="0"/>
                        </a:spcAft>
                      </a:pPr>
                      <a:r>
                        <a:rPr lang="en-US" sz="1000" b="1" dirty="0">
                          <a:latin typeface="Times New Roman" pitchFamily="18" charset="0"/>
                          <a:cs typeface="Times New Roman" pitchFamily="18" charset="0"/>
                        </a:rPr>
                        <a:t>п/п</a:t>
                      </a:r>
                      <a:endParaRPr lang="ru-RU" sz="10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en-US" sz="1000" b="1" dirty="0">
                          <a:latin typeface="Times New Roman" pitchFamily="18" charset="0"/>
                          <a:cs typeface="Times New Roman" pitchFamily="18" charset="0"/>
                        </a:rPr>
                        <a:t>Наименование показателей</a:t>
                      </a:r>
                      <a:endParaRPr lang="ru-RU" sz="10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000" b="1" dirty="0" smtClean="0">
                          <a:latin typeface="Times New Roman" pitchFamily="18" charset="0"/>
                          <a:cs typeface="Times New Roman" pitchFamily="18" charset="0"/>
                        </a:rPr>
                        <a:t>Россия </a:t>
                      </a:r>
                    </a:p>
                    <a:p>
                      <a:pPr algn="ctr">
                        <a:lnSpc>
                          <a:spcPct val="115000"/>
                        </a:lnSpc>
                        <a:spcAft>
                          <a:spcPts val="0"/>
                        </a:spcAft>
                      </a:pPr>
                      <a:r>
                        <a:rPr lang="ru-RU" sz="1000" b="1" dirty="0" smtClean="0">
                          <a:latin typeface="Times New Roman" pitchFamily="18" charset="0"/>
                          <a:cs typeface="Times New Roman" pitchFamily="18" charset="0"/>
                        </a:rPr>
                        <a:t>ГОСТ Р 52056-2003</a:t>
                      </a:r>
                    </a:p>
                  </a:txBody>
                  <a:tcPr marL="17359" marR="17359"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smtClean="0">
                        <a:latin typeface="Times New Roman" pitchFamily="18" charset="0"/>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000" b="1" dirty="0" smtClean="0">
                          <a:latin typeface="Times New Roman" pitchFamily="18" charset="0"/>
                          <a:cs typeface="Times New Roman" pitchFamily="18" charset="0"/>
                        </a:rPr>
                        <a:t>Общеевропейские</a:t>
                      </a:r>
                      <a:r>
                        <a:rPr lang="ru-RU" sz="1000" b="1" baseline="0" dirty="0" smtClean="0">
                          <a:latin typeface="Times New Roman" pitchFamily="18" charset="0"/>
                          <a:cs typeface="Times New Roman" pitchFamily="18" charset="0"/>
                        </a:rPr>
                        <a:t>  нормы</a:t>
                      </a:r>
                    </a:p>
                    <a:p>
                      <a:pPr marL="0" marR="0" indent="0" algn="ctr" defTabSz="914400" rtl="0" eaLnBrk="1" fontAlgn="auto" latinLnBrk="0" hangingPunct="1">
                        <a:lnSpc>
                          <a:spcPct val="115000"/>
                        </a:lnSpc>
                        <a:spcBef>
                          <a:spcPts val="0"/>
                        </a:spcBef>
                        <a:spcAft>
                          <a:spcPts val="0"/>
                        </a:spcAft>
                        <a:buClrTx/>
                        <a:buSzTx/>
                        <a:buFontTx/>
                        <a:buNone/>
                        <a:tabLst/>
                        <a:defRPr/>
                      </a:pPr>
                      <a:r>
                        <a:rPr lang="en-US" sz="1000" b="1" baseline="0" dirty="0" smtClean="0">
                          <a:latin typeface="Times New Roman" pitchFamily="18" charset="0"/>
                          <a:ea typeface="Times New Roman"/>
                          <a:cs typeface="Times New Roman" pitchFamily="18" charset="0"/>
                        </a:rPr>
                        <a:t>EN 14023</a:t>
                      </a:r>
                      <a:endParaRPr lang="ru-RU" sz="1000" b="1" dirty="0" smtClean="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000" b="1" dirty="0" smtClean="0">
                          <a:latin typeface="Times New Roman"/>
                          <a:ea typeface="Times New Roman"/>
                          <a:cs typeface="Times New Roman"/>
                        </a:rPr>
                        <a:t>Германия</a:t>
                      </a:r>
                      <a:endParaRPr lang="ru-RU" sz="1000" dirty="0">
                        <a:latin typeface="Calibri"/>
                        <a:ea typeface="Times New Roman"/>
                        <a:cs typeface="Times New Roman"/>
                      </a:endParaRPr>
                    </a:p>
                    <a:p>
                      <a:pPr algn="ctr">
                        <a:lnSpc>
                          <a:spcPct val="115000"/>
                        </a:lnSpc>
                        <a:spcAft>
                          <a:spcPts val="0"/>
                        </a:spcAft>
                      </a:pPr>
                      <a:r>
                        <a:rPr lang="en-US" sz="1000" b="1" dirty="0">
                          <a:latin typeface="Times New Roman"/>
                          <a:ea typeface="Times New Roman"/>
                          <a:cs typeface="Times New Roman"/>
                        </a:rPr>
                        <a:t>TL </a:t>
                      </a:r>
                      <a:r>
                        <a:rPr lang="en-US" sz="1000" b="1" dirty="0" err="1">
                          <a:latin typeface="Times New Roman"/>
                          <a:ea typeface="Times New Roman"/>
                          <a:cs typeface="Times New Roman"/>
                        </a:rPr>
                        <a:t>PmB</a:t>
                      </a:r>
                      <a:r>
                        <a:rPr lang="en-US" sz="1000" b="1" dirty="0">
                          <a:latin typeface="Times New Roman"/>
                          <a:ea typeface="Times New Roman"/>
                          <a:cs typeface="Times New Roman"/>
                        </a:rPr>
                        <a:t> </a:t>
                      </a:r>
                      <a:r>
                        <a:rPr lang="en-US" sz="1000" b="1" dirty="0" smtClean="0">
                          <a:latin typeface="Times New Roman"/>
                          <a:ea typeface="Times New Roman"/>
                          <a:cs typeface="Times New Roman"/>
                        </a:rPr>
                        <a:t>88</a:t>
                      </a:r>
                      <a:endParaRPr lang="ru-RU" sz="1000" dirty="0">
                        <a:latin typeface="Calibri"/>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b="1" kern="1200" dirty="0" smtClean="0">
                          <a:solidFill>
                            <a:schemeClr val="dk1"/>
                          </a:solidFill>
                          <a:latin typeface="Times New Roman" pitchFamily="18" charset="0"/>
                          <a:ea typeface="+mn-ea"/>
                          <a:cs typeface="Times New Roman" pitchFamily="18" charset="0"/>
                        </a:rPr>
                        <a:t>Финляндия</a:t>
                      </a:r>
                      <a:endParaRPr lang="ru-RU" sz="1000" b="1" kern="1200" baseline="0" dirty="0" smtClean="0">
                        <a:solidFill>
                          <a:schemeClr val="dk1"/>
                        </a:solidFill>
                        <a:latin typeface="Times New Roman" pitchFamily="18" charset="0"/>
                        <a:ea typeface="+mn-ea"/>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000" b="1" kern="1200" dirty="0" smtClean="0">
                          <a:solidFill>
                            <a:schemeClr val="dk1"/>
                          </a:solidFill>
                          <a:latin typeface="Times New Roman" pitchFamily="18" charset="0"/>
                          <a:ea typeface="+mn-ea"/>
                          <a:cs typeface="Times New Roman" pitchFamily="18" charset="0"/>
                        </a:rPr>
                        <a:t>PUNK </a:t>
                      </a:r>
                      <a:r>
                        <a:rPr lang="en-US" sz="1000" b="1" kern="1200" dirty="0" err="1" smtClean="0">
                          <a:solidFill>
                            <a:schemeClr val="dk1"/>
                          </a:solidFill>
                          <a:latin typeface="Times New Roman" pitchFamily="18" charset="0"/>
                          <a:ea typeface="+mn-ea"/>
                          <a:cs typeface="Times New Roman" pitchFamily="18" charset="0"/>
                        </a:rPr>
                        <a:t>ry</a:t>
                      </a:r>
                      <a:endParaRPr lang="ru-RU" sz="1000" b="1" dirty="0" smtClean="0">
                        <a:latin typeface="Times New Roman" pitchFamily="18" charset="0"/>
                        <a:ea typeface="Times New Roman"/>
                        <a:cs typeface="Times New Roman" pitchFamily="18" charset="0"/>
                      </a:endParaRPr>
                    </a:p>
                  </a:txBody>
                  <a:tcPr marL="17359" marR="17359" marT="0" marB="0" anchor="ctr"/>
                </a:tc>
              </a:tr>
              <a:tr h="244652">
                <a:tc rowSpan="2">
                  <a:txBody>
                    <a:bodyPr/>
                    <a:lstStyle/>
                    <a:p>
                      <a:pPr>
                        <a:lnSpc>
                          <a:spcPct val="115000"/>
                        </a:lnSpc>
                        <a:spcAft>
                          <a:spcPts val="0"/>
                        </a:spcAft>
                      </a:pPr>
                      <a:r>
                        <a:rPr lang="en-US"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 </a:t>
                      </a:r>
                      <a:r>
                        <a:rPr lang="en-US" sz="1000" dirty="0">
                          <a:latin typeface="Times New Roman" pitchFamily="18" charset="0"/>
                          <a:cs typeface="Times New Roman" pitchFamily="18" charset="0"/>
                        </a:rPr>
                        <a:t>1</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marL="19685">
                        <a:lnSpc>
                          <a:spcPct val="115000"/>
                        </a:lnSpc>
                        <a:spcAft>
                          <a:spcPts val="0"/>
                        </a:spcAft>
                      </a:pPr>
                      <a:r>
                        <a:rPr lang="ru-RU" sz="1000" dirty="0">
                          <a:latin typeface="Times New Roman" pitchFamily="18" charset="0"/>
                          <a:cs typeface="Times New Roman" pitchFamily="18" charset="0"/>
                        </a:rPr>
                        <a:t>Глубина проникания иглы , не менее, при </a:t>
                      </a:r>
                      <a:r>
                        <a:rPr lang="ru-RU" sz="1000" dirty="0" smtClean="0">
                          <a:latin typeface="Times New Roman" pitchFamily="18" charset="0"/>
                          <a:cs typeface="Times New Roman" pitchFamily="18" charset="0"/>
                        </a:rPr>
                        <a:t>температуре:</a:t>
                      </a:r>
                      <a:r>
                        <a:rPr lang="ru-RU"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25 </a:t>
                      </a:r>
                      <a:r>
                        <a:rPr lang="en-US" sz="1000" dirty="0">
                          <a:latin typeface="Times New Roman" pitchFamily="18" charset="0"/>
                          <a:cs typeface="Times New Roman" pitchFamily="18" charset="0"/>
                        </a:rPr>
                        <a:t>°</a:t>
                      </a:r>
                      <a:r>
                        <a:rPr lang="en-US"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en-US"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r>
              <a:tr h="219301">
                <a:tc vMerge="1">
                  <a:txBody>
                    <a:bodyPr/>
                    <a:lstStyle/>
                    <a:p>
                      <a:endParaRPr lang="ru-RU"/>
                    </a:p>
                  </a:txBody>
                  <a:tcPr/>
                </a:tc>
                <a:tc>
                  <a:txBody>
                    <a:bodyPr/>
                    <a:lstStyle/>
                    <a:p>
                      <a:pPr marL="19685" indent="-88265">
                        <a:lnSpc>
                          <a:spcPct val="115000"/>
                        </a:lnSpc>
                        <a:spcAft>
                          <a:spcPts val="0"/>
                        </a:spcAft>
                      </a:pP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0 °С</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a:t>
                      </a:r>
                      <a:endParaRPr lang="ru-RU" sz="1200" b="1" dirty="0" smtClean="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solidFill>
                            <a:schemeClr val="tx1"/>
                          </a:solidFill>
                          <a:latin typeface="Times New Roman" pitchFamily="18" charset="0"/>
                          <a:ea typeface="Times New Roman"/>
                          <a:cs typeface="Times New Roman" pitchFamily="18" charset="0"/>
                        </a:rPr>
                        <a:t>-</a:t>
                      </a:r>
                      <a:endParaRPr lang="ru-RU" sz="1200" b="1" dirty="0">
                        <a:solidFill>
                          <a:schemeClr val="tx1"/>
                        </a:solidFill>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smtClean="0">
                          <a:solidFill>
                            <a:schemeClr val="tx1"/>
                          </a:solidFill>
                          <a:latin typeface="Times New Roman" pitchFamily="18" charset="0"/>
                          <a:ea typeface="Times New Roman"/>
                          <a:cs typeface="Times New Roman" pitchFamily="18" charset="0"/>
                        </a:rPr>
                        <a:t>-</a:t>
                      </a:r>
                    </a:p>
                  </a:txBody>
                  <a:tcPr marL="68580" marR="68580" marT="0" marB="0" anchor="ctr">
                    <a:solidFill>
                      <a:srgbClr val="FFC000"/>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dirty="0" smtClean="0">
                          <a:solidFill>
                            <a:schemeClr val="tx1"/>
                          </a:solidFill>
                          <a:latin typeface="Times New Roman" pitchFamily="18" charset="0"/>
                          <a:cs typeface="Times New Roman" pitchFamily="18" charset="0"/>
                        </a:rPr>
                        <a:t>-</a:t>
                      </a:r>
                      <a:endParaRPr lang="ru-RU" sz="1200" b="1" dirty="0" smtClean="0">
                        <a:solidFill>
                          <a:schemeClr val="tx1"/>
                        </a:solidFill>
                        <a:latin typeface="Times New Roman" pitchFamily="18" charset="0"/>
                        <a:ea typeface="Times New Roman"/>
                        <a:cs typeface="Times New Roman" pitchFamily="18" charset="0"/>
                      </a:endParaRPr>
                    </a:p>
                  </a:txBody>
                  <a:tcPr marL="17359" marR="17359" marT="0" marB="0" anchor="ctr">
                    <a:solidFill>
                      <a:srgbClr val="FFC000"/>
                    </a:solidFill>
                  </a:tcPr>
                </a:tc>
              </a:tr>
              <a:tr h="219301">
                <a:tc rowSpan="2">
                  <a:txBody>
                    <a:bodyPr/>
                    <a:lstStyle/>
                    <a:p>
                      <a:pPr algn="ctr">
                        <a:lnSpc>
                          <a:spcPct val="115000"/>
                        </a:lnSpc>
                        <a:spcAft>
                          <a:spcPts val="0"/>
                        </a:spcAft>
                      </a:pPr>
                      <a:r>
                        <a:rPr lang="en-US" sz="1000">
                          <a:latin typeface="Times New Roman" pitchFamily="18" charset="0"/>
                          <a:cs typeface="Times New Roman" pitchFamily="18" charset="0"/>
                        </a:rPr>
                        <a:t>2</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marL="19685">
                        <a:lnSpc>
                          <a:spcPct val="115000"/>
                        </a:lnSpc>
                        <a:spcAft>
                          <a:spcPts val="0"/>
                        </a:spcAft>
                      </a:pPr>
                      <a:r>
                        <a:rPr lang="ru-RU" sz="1000" dirty="0">
                          <a:latin typeface="Times New Roman" pitchFamily="18" charset="0"/>
                          <a:cs typeface="Times New Roman" pitchFamily="18" charset="0"/>
                        </a:rPr>
                        <a:t>Растяжимость, см, не менее, при </a:t>
                      </a:r>
                      <a:r>
                        <a:rPr lang="ru-RU" sz="1000" dirty="0" smtClean="0">
                          <a:latin typeface="Times New Roman" pitchFamily="18" charset="0"/>
                          <a:cs typeface="Times New Roman" pitchFamily="18" charset="0"/>
                        </a:rPr>
                        <a:t>температуре:</a:t>
                      </a:r>
                      <a:r>
                        <a:rPr lang="ru-RU"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25 </a:t>
                      </a:r>
                      <a:r>
                        <a:rPr lang="en-US" sz="1000" dirty="0">
                          <a:latin typeface="Times New Roman" pitchFamily="18" charset="0"/>
                          <a:cs typeface="Times New Roman" pitchFamily="18" charset="0"/>
                        </a:rPr>
                        <a:t>°</a:t>
                      </a:r>
                      <a:r>
                        <a:rPr lang="en-US"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en-US"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solidFill>
                      <a:schemeClr val="accent6">
                        <a:lumMod val="40000"/>
                        <a:lumOff val="60000"/>
                      </a:schemeClr>
                    </a:solidFill>
                  </a:tcP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solidFill>
                      <a:srgbClr val="FFC000"/>
                    </a:solidFill>
                  </a:tcPr>
                </a:tc>
              </a:tr>
              <a:tr h="219301">
                <a:tc vMerge="1">
                  <a:txBody>
                    <a:bodyPr/>
                    <a:lstStyle/>
                    <a:p>
                      <a:endParaRPr lang="ru-RU"/>
                    </a:p>
                  </a:txBody>
                  <a:tcPr/>
                </a:tc>
                <a:tc>
                  <a:txBody>
                    <a:bodyPr/>
                    <a:lstStyle/>
                    <a:p>
                      <a:pPr marL="19685">
                        <a:lnSpc>
                          <a:spcPct val="115000"/>
                        </a:lnSpc>
                        <a:spcAft>
                          <a:spcPts val="0"/>
                        </a:spcAft>
                      </a:pP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0 °С</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solidFill>
                      <a:srgbClr val="FFC000"/>
                    </a:solidFill>
                  </a:tcPr>
                </a:tc>
                <a:tc>
                  <a:txBody>
                    <a:bodyPr/>
                    <a:lstStyle/>
                    <a:p>
                      <a:pPr algn="ctr">
                        <a:lnSpc>
                          <a:spcPts val="1200"/>
                        </a:lnSpc>
                        <a:spcAft>
                          <a:spcPts val="0"/>
                        </a:spcAft>
                      </a:pPr>
                      <a:r>
                        <a:rPr lang="ru-RU" sz="1200" b="1"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r>
              <a:tr h="219301">
                <a:tc>
                  <a:txBody>
                    <a:bodyPr/>
                    <a:lstStyle/>
                    <a:p>
                      <a:pPr algn="ctr">
                        <a:lnSpc>
                          <a:spcPct val="115000"/>
                        </a:lnSpc>
                        <a:spcAft>
                          <a:spcPts val="0"/>
                        </a:spcAft>
                      </a:pPr>
                      <a:r>
                        <a:rPr lang="en-US" sz="1000">
                          <a:latin typeface="Times New Roman" pitchFamily="18" charset="0"/>
                          <a:cs typeface="Times New Roman" pitchFamily="18" charset="0"/>
                        </a:rPr>
                        <a:t>3</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marL="19685">
                        <a:lnSpc>
                          <a:spcPct val="115000"/>
                        </a:lnSpc>
                        <a:spcAft>
                          <a:spcPts val="0"/>
                        </a:spcAft>
                      </a:pPr>
                      <a:r>
                        <a:rPr lang="ru-RU" sz="1000" dirty="0">
                          <a:latin typeface="Times New Roman" pitchFamily="18" charset="0"/>
                          <a:cs typeface="Times New Roman" pitchFamily="18" charset="0"/>
                        </a:rPr>
                        <a:t>Температура размягчения по </a:t>
                      </a:r>
                      <a:r>
                        <a:rPr lang="ru-RU" sz="1000" dirty="0" err="1">
                          <a:latin typeface="Times New Roman" pitchFamily="18" charset="0"/>
                          <a:cs typeface="Times New Roman" pitchFamily="18" charset="0"/>
                        </a:rPr>
                        <a:t>КиШ</a:t>
                      </a:r>
                      <a:r>
                        <a:rPr lang="ru-RU" sz="1000" dirty="0">
                          <a:latin typeface="Times New Roman" pitchFamily="18" charset="0"/>
                          <a:cs typeface="Times New Roman" pitchFamily="18" charset="0"/>
                        </a:rPr>
                        <a:t>, °С, не ниже</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en-US"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r>
              <a:tr h="219301">
                <a:tc>
                  <a:txBody>
                    <a:bodyPr/>
                    <a:lstStyle/>
                    <a:p>
                      <a:pPr algn="ctr">
                        <a:lnSpc>
                          <a:spcPct val="115000"/>
                        </a:lnSpc>
                        <a:spcAft>
                          <a:spcPts val="0"/>
                        </a:spcAft>
                      </a:pPr>
                      <a:r>
                        <a:rPr lang="en-US" sz="1000">
                          <a:latin typeface="Times New Roman" pitchFamily="18" charset="0"/>
                          <a:cs typeface="Times New Roman" pitchFamily="18" charset="0"/>
                        </a:rPr>
                        <a:t>4</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marL="19685">
                        <a:lnSpc>
                          <a:spcPct val="115000"/>
                        </a:lnSpc>
                        <a:spcAft>
                          <a:spcPts val="0"/>
                        </a:spcAft>
                      </a:pPr>
                      <a:r>
                        <a:rPr lang="ru-RU" sz="1000" dirty="0">
                          <a:latin typeface="Times New Roman" pitchFamily="18" charset="0"/>
                          <a:cs typeface="Times New Roman" pitchFamily="18" charset="0"/>
                        </a:rPr>
                        <a:t>Температура хрупкости по </a:t>
                      </a:r>
                      <a:r>
                        <a:rPr lang="ru-RU" sz="1000" dirty="0" err="1">
                          <a:latin typeface="Times New Roman" pitchFamily="18" charset="0"/>
                          <a:cs typeface="Times New Roman" pitchFamily="18" charset="0"/>
                        </a:rPr>
                        <a:t>Фраасу</a:t>
                      </a:r>
                      <a:r>
                        <a:rPr lang="ru-RU" sz="1000" dirty="0">
                          <a:latin typeface="Times New Roman" pitchFamily="18" charset="0"/>
                          <a:cs typeface="Times New Roman" pitchFamily="18" charset="0"/>
                        </a:rPr>
                        <a:t>, °С, не выше</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r>
              <a:tr h="219301">
                <a:tc rowSpan="3">
                  <a:txBody>
                    <a:bodyPr/>
                    <a:lstStyle/>
                    <a:p>
                      <a:pPr algn="ctr">
                        <a:lnSpc>
                          <a:spcPct val="115000"/>
                        </a:lnSpc>
                        <a:spcAft>
                          <a:spcPts val="0"/>
                        </a:spcAft>
                      </a:pPr>
                      <a:r>
                        <a:rPr lang="en-US" sz="1000">
                          <a:latin typeface="Times New Roman" pitchFamily="18" charset="0"/>
                          <a:cs typeface="Times New Roman" pitchFamily="18" charset="0"/>
                        </a:rPr>
                        <a:t>5</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marL="19685">
                        <a:lnSpc>
                          <a:spcPct val="115000"/>
                        </a:lnSpc>
                        <a:spcAft>
                          <a:spcPts val="0"/>
                        </a:spcAft>
                      </a:pPr>
                      <a:r>
                        <a:rPr lang="ru-RU" sz="1000" dirty="0">
                          <a:latin typeface="Times New Roman" pitchFamily="18" charset="0"/>
                          <a:cs typeface="Times New Roman" pitchFamily="18" charset="0"/>
                        </a:rPr>
                        <a:t>Эластичность, %, не менее, при </a:t>
                      </a:r>
                      <a:r>
                        <a:rPr lang="ru-RU" sz="1000" dirty="0" smtClean="0">
                          <a:latin typeface="Times New Roman" pitchFamily="18" charset="0"/>
                          <a:cs typeface="Times New Roman" pitchFamily="18" charset="0"/>
                        </a:rPr>
                        <a:t>температуре:</a:t>
                      </a:r>
                      <a:r>
                        <a:rPr lang="ru-RU"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25 </a:t>
                      </a:r>
                      <a:r>
                        <a:rPr lang="en-US" sz="1000" dirty="0">
                          <a:latin typeface="Times New Roman" pitchFamily="18" charset="0"/>
                          <a:cs typeface="Times New Roman" pitchFamily="18" charset="0"/>
                        </a:rPr>
                        <a:t>°</a:t>
                      </a:r>
                      <a:r>
                        <a:rPr lang="en-US" sz="1000" dirty="0" smtClean="0">
                          <a:latin typeface="Times New Roman" pitchFamily="18" charset="0"/>
                          <a:cs typeface="Times New Roman" pitchFamily="18" charset="0"/>
                        </a:rPr>
                        <a:t>С</a:t>
                      </a:r>
                      <a:endParaRPr lang="ru-RU" sz="1000"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solidFill>
                      <a:srgbClr val="FFC000"/>
                    </a:solidFill>
                  </a:tcPr>
                </a:tc>
              </a:tr>
              <a:tr h="219301">
                <a:tc vMerge="1">
                  <a:txBody>
                    <a:bodyPr/>
                    <a:lstStyle/>
                    <a:p>
                      <a:endParaRPr lang="ru-RU"/>
                    </a:p>
                  </a:txBody>
                  <a:tcPr/>
                </a:tc>
                <a:tc>
                  <a:txBody>
                    <a:bodyPr/>
                    <a:lstStyle/>
                    <a:p>
                      <a:pPr marL="19685">
                        <a:lnSpc>
                          <a:spcPct val="115000"/>
                        </a:lnSpc>
                        <a:spcAft>
                          <a:spcPts val="0"/>
                        </a:spcAft>
                      </a:pPr>
                      <a:r>
                        <a:rPr lang="ru-RU" sz="1000" dirty="0" smtClean="0">
                          <a:latin typeface="Times New Roman" pitchFamily="18" charset="0"/>
                          <a:cs typeface="Times New Roman" pitchFamily="18" charset="0"/>
                        </a:rPr>
                        <a:t>1</a:t>
                      </a:r>
                      <a:r>
                        <a:rPr lang="en-US" sz="1000" dirty="0" smtClean="0">
                          <a:latin typeface="Times New Roman" pitchFamily="18" charset="0"/>
                          <a:cs typeface="Times New Roman" pitchFamily="18" charset="0"/>
                        </a:rPr>
                        <a:t>0 °С</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p>
                  </a:txBody>
                  <a:tcPr marL="17359" marR="17359" marT="0" marB="0" anchor="ctr"/>
                </a:tc>
              </a:tr>
              <a:tr h="219301">
                <a:tc vMerge="1">
                  <a:txBody>
                    <a:bodyPr/>
                    <a:lstStyle/>
                    <a:p>
                      <a:endParaRPr lang="ru-RU"/>
                    </a:p>
                  </a:txBody>
                  <a:tcPr/>
                </a:tc>
                <a:tc>
                  <a:txBody>
                    <a:bodyPr/>
                    <a:lstStyle/>
                    <a:p>
                      <a:pPr marL="19685">
                        <a:lnSpc>
                          <a:spcPct val="115000"/>
                        </a:lnSpc>
                        <a:spcAft>
                          <a:spcPts val="0"/>
                        </a:spcAft>
                      </a:pPr>
                      <a:r>
                        <a:rPr lang="ru-RU" sz="1000" dirty="0" smtClean="0">
                          <a:latin typeface="Times New Roman" pitchFamily="18" charset="0"/>
                          <a:cs typeface="Times New Roman" pitchFamily="18" charset="0"/>
                        </a:rPr>
                        <a:t> 0</a:t>
                      </a:r>
                      <a:r>
                        <a:rPr lang="en-US" sz="1000" dirty="0" smtClean="0">
                          <a:latin typeface="Times New Roman" pitchFamily="18" charset="0"/>
                          <a:cs typeface="Times New Roman" pitchFamily="18" charset="0"/>
                        </a:rPr>
                        <a:t>°С</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a:t>
                      </a:r>
                      <a:endParaRPr lang="ru-RU" sz="1200" b="1" dirty="0" smtClean="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smtClean="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a:t>
                      </a:r>
                    </a:p>
                  </a:txBody>
                  <a:tcPr marL="68580" marR="68580" marT="0" marB="0" anchor="ctr">
                    <a:solidFill>
                      <a:srgbClr val="FFC000"/>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a:t>
                      </a:r>
                      <a:endParaRPr lang="ru-RU" sz="1200" b="1" dirty="0" smtClean="0">
                        <a:latin typeface="Times New Roman" pitchFamily="18" charset="0"/>
                        <a:ea typeface="Times New Roman"/>
                        <a:cs typeface="Times New Roman" pitchFamily="18" charset="0"/>
                      </a:endParaRPr>
                    </a:p>
                  </a:txBody>
                  <a:tcPr marL="17359" marR="17359" marT="0" marB="0" anchor="ctr">
                    <a:solidFill>
                      <a:srgbClr val="FFC000"/>
                    </a:solidFill>
                  </a:tcPr>
                </a:tc>
              </a:tr>
              <a:tr h="219301">
                <a:tc>
                  <a:txBody>
                    <a:bodyPr/>
                    <a:lstStyle/>
                    <a:p>
                      <a:pPr algn="ctr">
                        <a:lnSpc>
                          <a:spcPct val="115000"/>
                        </a:lnSpc>
                        <a:spcAft>
                          <a:spcPts val="0"/>
                        </a:spcAft>
                      </a:pPr>
                      <a:r>
                        <a:rPr lang="en-US" sz="1000">
                          <a:latin typeface="Times New Roman" pitchFamily="18" charset="0"/>
                          <a:cs typeface="Times New Roman" pitchFamily="18" charset="0"/>
                        </a:rPr>
                        <a:t> 6</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ru-RU" sz="1000" dirty="0">
                          <a:latin typeface="Times New Roman" pitchFamily="18" charset="0"/>
                          <a:cs typeface="Times New Roman" pitchFamily="18" charset="0"/>
                        </a:rPr>
                        <a:t>Температура вспышки, °С, не ниже</a:t>
                      </a:r>
                      <a:endParaRPr lang="ru-RU" sz="1000" dirty="0">
                        <a:latin typeface="Times New Roman" pitchFamily="18" charset="0"/>
                        <a:ea typeface="Times New Roman"/>
                        <a:cs typeface="Times New Roman" pitchFamily="18" charset="0"/>
                      </a:endParaRPr>
                    </a:p>
                  </a:txBody>
                  <a:tcPr marL="17359" marR="17359" marT="0" marB="0"/>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tc>
              </a:tr>
              <a:tr h="219301">
                <a:tc>
                  <a:txBody>
                    <a:bodyPr/>
                    <a:lstStyle/>
                    <a:p>
                      <a:pPr algn="ctr">
                        <a:lnSpc>
                          <a:spcPct val="115000"/>
                        </a:lnSpc>
                        <a:spcAft>
                          <a:spcPts val="0"/>
                        </a:spcAft>
                      </a:pPr>
                      <a:r>
                        <a:rPr lang="en-US" sz="1000" dirty="0">
                          <a:latin typeface="Times New Roman" pitchFamily="18" charset="0"/>
                          <a:cs typeface="Times New Roman" pitchFamily="18" charset="0"/>
                        </a:rPr>
                        <a:t> 7</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ru-RU" sz="1000" dirty="0">
                          <a:latin typeface="Times New Roman" pitchFamily="18" charset="0"/>
                          <a:cs typeface="Times New Roman" pitchFamily="18" charset="0"/>
                        </a:rPr>
                        <a:t>Сцепление с мрамором или песком (адгезия)</a:t>
                      </a:r>
                      <a:endParaRPr lang="ru-RU" sz="1000" dirty="0">
                        <a:latin typeface="Times New Roman" pitchFamily="18" charset="0"/>
                        <a:ea typeface="Times New Roman"/>
                        <a:cs typeface="Times New Roman" pitchFamily="18" charset="0"/>
                      </a:endParaRPr>
                    </a:p>
                  </a:txBody>
                  <a:tcPr marL="17359" marR="17359" marT="0" marB="0"/>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solidFill>
                      <a:srgbClr val="FFC000"/>
                    </a:solidFill>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p>
                  </a:txBody>
                  <a:tcPr marL="68580" marR="68580" marT="0" marB="0" anchor="ctr">
                    <a:solidFill>
                      <a:srgbClr val="FFC000"/>
                    </a:solidFill>
                  </a:tcP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solidFill>
                      <a:srgbClr val="FFC000"/>
                    </a:solidFill>
                  </a:tcPr>
                </a:tc>
              </a:tr>
              <a:tr h="365501">
                <a:tc>
                  <a:txBody>
                    <a:bodyPr/>
                    <a:lstStyle/>
                    <a:p>
                      <a:pPr algn="ctr">
                        <a:lnSpc>
                          <a:spcPct val="115000"/>
                        </a:lnSpc>
                        <a:spcAft>
                          <a:spcPts val="0"/>
                        </a:spcAft>
                      </a:pPr>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8</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ru-RU" sz="1000" dirty="0">
                          <a:latin typeface="Times New Roman" pitchFamily="18" charset="0"/>
                          <a:cs typeface="Times New Roman" pitchFamily="18" charset="0"/>
                        </a:rPr>
                        <a:t>Изменение температуры размягчения после </a:t>
                      </a:r>
                      <a:r>
                        <a:rPr lang="ru-RU" sz="1000" dirty="0" smtClean="0">
                          <a:latin typeface="Times New Roman" pitchFamily="18" charset="0"/>
                          <a:cs typeface="Times New Roman" pitchFamily="18" charset="0"/>
                        </a:rPr>
                        <a:t>прогрева ГОСТ</a:t>
                      </a:r>
                      <a:r>
                        <a:rPr lang="ru-RU" sz="1000" baseline="0" dirty="0" smtClean="0">
                          <a:latin typeface="Times New Roman" pitchFamily="18" charset="0"/>
                          <a:cs typeface="Times New Roman" pitchFamily="18" charset="0"/>
                        </a:rPr>
                        <a:t> 18180-72</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°С, </a:t>
                      </a:r>
                      <a:r>
                        <a:rPr lang="ru-RU" sz="1000" dirty="0" smtClean="0">
                          <a:latin typeface="Times New Roman" pitchFamily="18" charset="0"/>
                          <a:cs typeface="Times New Roman" pitchFamily="18" charset="0"/>
                        </a:rPr>
                        <a:t>                не </a:t>
                      </a:r>
                      <a:r>
                        <a:rPr lang="ru-RU" sz="1000" dirty="0">
                          <a:latin typeface="Times New Roman" pitchFamily="18" charset="0"/>
                          <a:cs typeface="Times New Roman" pitchFamily="18" charset="0"/>
                        </a:rPr>
                        <a:t>более</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p>
                  </a:txBody>
                  <a:tcPr marL="68580" marR="68580" marT="0" marB="0" anchor="ctr">
                    <a:solidFill>
                      <a:srgbClr val="FFC000"/>
                    </a:solidFill>
                  </a:tcPr>
                </a:tc>
                <a:tc>
                  <a:txBody>
                    <a:bodyPr/>
                    <a:lstStyle/>
                    <a:p>
                      <a:pPr algn="ctr">
                        <a:lnSpc>
                          <a:spcPts val="1200"/>
                        </a:lnSpc>
                        <a:spcAft>
                          <a:spcPts val="0"/>
                        </a:spcAft>
                      </a:pPr>
                      <a:endParaRPr lang="en-US" sz="1200" b="1" dirty="0">
                        <a:latin typeface="Times New Roman" pitchFamily="18" charset="0"/>
                        <a:cs typeface="Times New Roman" pitchFamily="18" charset="0"/>
                      </a:endParaRPr>
                    </a:p>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r>
              <a:tr h="219301">
                <a:tc>
                  <a:txBody>
                    <a:bodyPr/>
                    <a:lstStyle/>
                    <a:p>
                      <a:pPr algn="ctr">
                        <a:lnSpc>
                          <a:spcPct val="115000"/>
                        </a:lnSpc>
                        <a:spcAft>
                          <a:spcPts val="0"/>
                        </a:spcAft>
                      </a:pPr>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9</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en-US" sz="1000" dirty="0" err="1" smtClean="0">
                          <a:latin typeface="Times New Roman" pitchFamily="18" charset="0"/>
                          <a:cs typeface="Times New Roman" pitchFamily="18" charset="0"/>
                        </a:rPr>
                        <a:t>Однородность</a:t>
                      </a:r>
                      <a:r>
                        <a:rPr lang="ru-RU" sz="1000" dirty="0" smtClean="0">
                          <a:latin typeface="Times New Roman" pitchFamily="18" charset="0"/>
                          <a:cs typeface="Times New Roman" pitchFamily="18" charset="0"/>
                        </a:rPr>
                        <a:t>, визуально</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p>
                  </a:txBody>
                  <a:tcPr marL="68580" marR="68580" marT="0" marB="0" anchor="ctr">
                    <a:solidFill>
                      <a:srgbClr val="FFC000"/>
                    </a:solidFill>
                  </a:tcP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r>
              <a:tr h="365501">
                <a:tc>
                  <a:txBody>
                    <a:bodyPr/>
                    <a:lstStyle/>
                    <a:p>
                      <a:pPr algn="ctr">
                        <a:lnSpc>
                          <a:spcPct val="115000"/>
                        </a:lnSpc>
                        <a:spcAft>
                          <a:spcPts val="0"/>
                        </a:spcAft>
                      </a:pPr>
                      <a:r>
                        <a:rPr lang="ru-RU" sz="1000">
                          <a:latin typeface="Times New Roman" pitchFamily="18" charset="0"/>
                          <a:cs typeface="Times New Roman" pitchFamily="18" charset="0"/>
                        </a:rPr>
                        <a:t>10</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ru-RU" sz="1000" dirty="0">
                          <a:latin typeface="Times New Roman" pitchFamily="18" charset="0"/>
                          <a:cs typeface="Times New Roman" pitchFamily="18" charset="0"/>
                        </a:rPr>
                        <a:t>Устойчивость </a:t>
                      </a:r>
                      <a:r>
                        <a:rPr lang="ru-RU" sz="1000" dirty="0" smtClean="0">
                          <a:latin typeface="Times New Roman" pitchFamily="18" charset="0"/>
                          <a:cs typeface="Times New Roman" pitchFamily="18" charset="0"/>
                        </a:rPr>
                        <a:t>при хранении, </a:t>
                      </a:r>
                      <a:r>
                        <a:rPr lang="en-US" sz="1000" dirty="0" smtClean="0">
                          <a:latin typeface="Times New Roman" pitchFamily="18" charset="0"/>
                          <a:cs typeface="Times New Roman" pitchFamily="18" charset="0"/>
                        </a:rPr>
                        <a:t>EN 13399</a:t>
                      </a:r>
                      <a:r>
                        <a:rPr lang="ru-RU" sz="1000" dirty="0" smtClean="0">
                          <a:latin typeface="Times New Roman" pitchFamily="18" charset="0"/>
                          <a:cs typeface="Times New Roman" pitchFamily="18" charset="0"/>
                        </a:rPr>
                        <a:t>,</a:t>
                      </a:r>
                      <a:r>
                        <a:rPr lang="ru-RU" sz="1000" baseline="0" dirty="0" smtClean="0">
                          <a:latin typeface="Times New Roman" pitchFamily="18" charset="0"/>
                          <a:cs typeface="Times New Roman" pitchFamily="18" charset="0"/>
                        </a:rPr>
                        <a:t> </a:t>
                      </a:r>
                      <a:r>
                        <a:rPr lang="en-US" sz="1000" baseline="0" dirty="0" smtClean="0">
                          <a:latin typeface="Times New Roman" pitchFamily="18" charset="0"/>
                          <a:cs typeface="Times New Roman" pitchFamily="18" charset="0"/>
                        </a:rPr>
                        <a:t>EN 1427</a:t>
                      </a:r>
                      <a:r>
                        <a:rPr lang="ru-RU" sz="1000" baseline="0" dirty="0" smtClean="0">
                          <a:latin typeface="Times New Roman" pitchFamily="18" charset="0"/>
                          <a:cs typeface="Times New Roman" pitchFamily="18" charset="0"/>
                        </a:rPr>
                        <a:t> </a:t>
                      </a:r>
                    </a:p>
                    <a:p>
                      <a:pPr>
                        <a:lnSpc>
                          <a:spcPct val="115000"/>
                        </a:lnSpc>
                        <a:spcAft>
                          <a:spcPts val="0"/>
                        </a:spcAft>
                      </a:pPr>
                      <a:r>
                        <a:rPr lang="ru-RU" sz="1000" dirty="0" smtClean="0">
                          <a:latin typeface="Times New Roman" pitchFamily="18" charset="0"/>
                          <a:cs typeface="Times New Roman" pitchFamily="18" charset="0"/>
                        </a:rPr>
                        <a:t>разница </a:t>
                      </a:r>
                      <a:r>
                        <a:rPr lang="ru-RU" sz="1000" dirty="0">
                          <a:latin typeface="Times New Roman" pitchFamily="18" charset="0"/>
                          <a:cs typeface="Times New Roman" pitchFamily="18" charset="0"/>
                        </a:rPr>
                        <a:t>температуры размягчения </a:t>
                      </a: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r>
              <a:tr h="365501">
                <a:tc>
                  <a:txBody>
                    <a:bodyPr/>
                    <a:lstStyle/>
                    <a:p>
                      <a:pPr algn="ctr">
                        <a:lnSpc>
                          <a:spcPct val="115000"/>
                        </a:lnSpc>
                        <a:spcAft>
                          <a:spcPts val="0"/>
                        </a:spcAft>
                      </a:pPr>
                      <a:r>
                        <a:rPr lang="ru-RU" sz="1000">
                          <a:latin typeface="Times New Roman" pitchFamily="18" charset="0"/>
                          <a:cs typeface="Times New Roman" pitchFamily="18" charset="0"/>
                        </a:rPr>
                        <a:t>11</a:t>
                      </a:r>
                      <a:endParaRPr lang="ru-RU" sz="100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ru-RU" sz="1000" dirty="0" smtClean="0">
                          <a:latin typeface="Times New Roman" pitchFamily="18" charset="0"/>
                          <a:cs typeface="Times New Roman" pitchFamily="18" charset="0"/>
                        </a:rPr>
                        <a:t>Устойчивость при хранении, </a:t>
                      </a:r>
                      <a:r>
                        <a:rPr lang="en-US" sz="1000" dirty="0" smtClean="0">
                          <a:latin typeface="Times New Roman" pitchFamily="18" charset="0"/>
                          <a:cs typeface="Times New Roman" pitchFamily="18" charset="0"/>
                        </a:rPr>
                        <a:t>EN 13399</a:t>
                      </a:r>
                      <a:r>
                        <a:rPr lang="ru-RU" sz="1000" dirty="0" smtClean="0">
                          <a:latin typeface="Times New Roman" pitchFamily="18" charset="0"/>
                          <a:cs typeface="Times New Roman" pitchFamily="18" charset="0"/>
                        </a:rPr>
                        <a:t>,</a:t>
                      </a:r>
                      <a:r>
                        <a:rPr lang="ru-RU" sz="1000" baseline="0" dirty="0" smtClean="0">
                          <a:latin typeface="Times New Roman" pitchFamily="18" charset="0"/>
                          <a:cs typeface="Times New Roman" pitchFamily="18" charset="0"/>
                        </a:rPr>
                        <a:t> </a:t>
                      </a:r>
                      <a:r>
                        <a:rPr lang="en-US" sz="1000" baseline="0" dirty="0" smtClean="0">
                          <a:latin typeface="Times New Roman" pitchFamily="18" charset="0"/>
                          <a:cs typeface="Times New Roman" pitchFamily="18" charset="0"/>
                        </a:rPr>
                        <a:t>EN 1426</a:t>
                      </a:r>
                      <a:endParaRPr lang="ru-RU" sz="1000" dirty="0" smtClean="0">
                        <a:latin typeface="Times New Roman" pitchFamily="18" charset="0"/>
                        <a:cs typeface="Times New Roman" pitchFamily="18" charset="0"/>
                      </a:endParaRPr>
                    </a:p>
                    <a:p>
                      <a:pPr>
                        <a:lnSpc>
                          <a:spcPct val="115000"/>
                        </a:lnSpc>
                        <a:spcAft>
                          <a:spcPts val="0"/>
                        </a:spcAft>
                      </a:pPr>
                      <a:r>
                        <a:rPr lang="ru-RU" sz="1000" dirty="0" smtClean="0">
                          <a:latin typeface="Times New Roman" pitchFamily="18" charset="0"/>
                          <a:cs typeface="Times New Roman" pitchFamily="18" charset="0"/>
                        </a:rPr>
                        <a:t>разница </a:t>
                      </a:r>
                      <a:r>
                        <a:rPr lang="ru-RU" sz="1000" dirty="0" err="1">
                          <a:latin typeface="Times New Roman" pitchFamily="18" charset="0"/>
                          <a:cs typeface="Times New Roman" pitchFamily="18" charset="0"/>
                        </a:rPr>
                        <a:t>пенетрации</a:t>
                      </a:r>
                      <a:r>
                        <a:rPr lang="ru-RU" sz="1000" dirty="0">
                          <a:latin typeface="Times New Roman" pitchFamily="18" charset="0"/>
                          <a:cs typeface="Times New Roman" pitchFamily="18" charset="0"/>
                        </a:rPr>
                        <a:t> </a:t>
                      </a:r>
                      <a:r>
                        <a:rPr lang="ru-RU" sz="1000" dirty="0" smtClean="0">
                          <a:latin typeface="Times New Roman" pitchFamily="18" charset="0"/>
                          <a:cs typeface="Times New Roman" pitchFamily="18" charset="0"/>
                        </a:rPr>
                        <a:t> </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p>
                  </a:txBody>
                  <a:tcPr marL="17359" marR="17359" marT="0" marB="0" anchor="ctr">
                    <a:solidFill>
                      <a:srgbClr val="FFC000"/>
                    </a:solidFill>
                  </a:tcP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marL="17359" marR="17359" marT="0" marB="0" anchor="ctr"/>
                </a:tc>
              </a:tr>
              <a:tr h="219301">
                <a:tc>
                  <a:txBody>
                    <a:bodyPr/>
                    <a:lstStyle/>
                    <a:p>
                      <a:pPr algn="ctr">
                        <a:lnSpc>
                          <a:spcPct val="115000"/>
                        </a:lnSpc>
                        <a:spcAft>
                          <a:spcPts val="0"/>
                        </a:spcAft>
                      </a:pPr>
                      <a:r>
                        <a:rPr lang="ru-RU" sz="1000" dirty="0" smtClean="0">
                          <a:latin typeface="Times New Roman" pitchFamily="18" charset="0"/>
                          <a:cs typeface="Times New Roman" pitchFamily="18" charset="0"/>
                        </a:rPr>
                        <a:t>12</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nSpc>
                          <a:spcPct val="115000"/>
                        </a:lnSpc>
                        <a:spcAft>
                          <a:spcPts val="0"/>
                        </a:spcAft>
                      </a:pPr>
                      <a:r>
                        <a:rPr lang="ru-RU" sz="1000" dirty="0">
                          <a:latin typeface="Times New Roman" pitchFamily="18" charset="0"/>
                          <a:cs typeface="Times New Roman" pitchFamily="18" charset="0"/>
                        </a:rPr>
                        <a:t>Усилие на растяжение при установленной температуре</a:t>
                      </a:r>
                      <a:r>
                        <a:rPr lang="ru-RU" sz="1000" dirty="0" smtClean="0">
                          <a:latin typeface="Times New Roman" pitchFamily="18" charset="0"/>
                          <a:cs typeface="Times New Roman" pitchFamily="18" charset="0"/>
                        </a:rPr>
                        <a:t>,</a:t>
                      </a:r>
                      <a:r>
                        <a:rPr lang="en-US" sz="1000" baseline="0" dirty="0" smtClean="0">
                          <a:latin typeface="Times New Roman" pitchFamily="18" charset="0"/>
                          <a:cs typeface="Times New Roman" pitchFamily="18" charset="0"/>
                        </a:rPr>
                        <a:t> EN  13398</a:t>
                      </a:r>
                      <a:r>
                        <a:rPr lang="ru-RU" sz="1000" baseline="0" dirty="0" smtClean="0">
                          <a:latin typeface="Times New Roman" pitchFamily="18" charset="0"/>
                          <a:cs typeface="Times New Roman" pitchFamily="18" charset="0"/>
                        </a:rPr>
                        <a:t>,</a:t>
                      </a:r>
                      <a:r>
                        <a:rPr lang="ru-RU" sz="1000" dirty="0" smtClean="0">
                          <a:latin typeface="Times New Roman" pitchFamily="18" charset="0"/>
                          <a:cs typeface="Times New Roman" pitchFamily="18" charset="0"/>
                        </a:rPr>
                        <a:t>Дж/см</a:t>
                      </a:r>
                      <a:r>
                        <a:rPr lang="ru-RU" sz="1000" baseline="30000" dirty="0" smtClean="0">
                          <a:latin typeface="Times New Roman" pitchFamily="18" charset="0"/>
                          <a:cs typeface="Times New Roman" pitchFamily="18" charset="0"/>
                        </a:rPr>
                        <a:t>2</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b="1" dirty="0" smtClean="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b="1" dirty="0" smtClean="0">
                          <a:latin typeface="Times New Roman" pitchFamily="18" charset="0"/>
                          <a:ea typeface="Times New Roman"/>
                          <a:cs typeface="Times New Roman" pitchFamily="18" charset="0"/>
                        </a:rPr>
                        <a:t>+</a:t>
                      </a:r>
                      <a:endParaRPr lang="ru-RU" sz="1200" b="1"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b="1" dirty="0" smtClean="0">
                          <a:latin typeface="Times New Roman" pitchFamily="18" charset="0"/>
                          <a:ea typeface="+mn-ea"/>
                          <a:cs typeface="Times New Roman" pitchFamily="18" charset="0"/>
                        </a:rPr>
                        <a:t>+</a:t>
                      </a:r>
                      <a:endParaRPr lang="ru-RU" sz="1200" b="1" dirty="0">
                        <a:latin typeface="Times New Roman" pitchFamily="18" charset="0"/>
                        <a:ea typeface="Times New Roman"/>
                        <a:cs typeface="Times New Roman" pitchFamily="18" charset="0"/>
                      </a:endParaRPr>
                    </a:p>
                  </a:txBody>
                  <a:tcPr marL="17359" marR="17359" marT="0" marB="0" anchor="ctr"/>
                </a:tc>
              </a:tr>
              <a:tr h="182751">
                <a:tc gridSpan="6">
                  <a:txBody>
                    <a:bodyPr/>
                    <a:lstStyle/>
                    <a:p>
                      <a:pPr algn="ctr">
                        <a:lnSpc>
                          <a:spcPct val="115000"/>
                        </a:lnSpc>
                        <a:spcAft>
                          <a:spcPts val="0"/>
                        </a:spcAft>
                      </a:pPr>
                      <a:r>
                        <a:rPr lang="ru-RU" sz="1000" dirty="0">
                          <a:latin typeface="Times New Roman" pitchFamily="18" charset="0"/>
                          <a:cs typeface="Times New Roman" pitchFamily="18" charset="0"/>
                        </a:rPr>
                        <a:t>Устойчивость к старению при  </a:t>
                      </a:r>
                      <a:r>
                        <a:rPr lang="ru-RU" sz="1000" dirty="0" smtClean="0">
                          <a:latin typeface="Times New Roman" pitchFamily="18" charset="0"/>
                          <a:cs typeface="Times New Roman" pitchFamily="18" charset="0"/>
                        </a:rPr>
                        <a:t>163°С</a:t>
                      </a:r>
                      <a:r>
                        <a:rPr lang="en-US" sz="1000" baseline="0" dirty="0" smtClean="0">
                          <a:latin typeface="Times New Roman" pitchFamily="18" charset="0"/>
                          <a:cs typeface="Times New Roman" pitchFamily="18" charset="0"/>
                        </a:rPr>
                        <a:t> </a:t>
                      </a:r>
                      <a:r>
                        <a:rPr lang="ru-RU" sz="1000" baseline="0" dirty="0" smtClean="0">
                          <a:latin typeface="Times New Roman" pitchFamily="18" charset="0"/>
                          <a:cs typeface="Times New Roman" pitchFamily="18" charset="0"/>
                        </a:rPr>
                        <a:t>по </a:t>
                      </a:r>
                      <a:r>
                        <a:rPr lang="en-US" sz="1000" baseline="0" dirty="0" smtClean="0">
                          <a:latin typeface="Times New Roman" pitchFamily="18" charset="0"/>
                          <a:cs typeface="Times New Roman" pitchFamily="18" charset="0"/>
                        </a:rPr>
                        <a:t>EN 12607-1</a:t>
                      </a:r>
                      <a:endParaRPr lang="ru-RU" sz="1000" dirty="0">
                        <a:latin typeface="Times New Roman" pitchFamily="18" charset="0"/>
                        <a:ea typeface="Times New Roman"/>
                        <a:cs typeface="Times New Roman" pitchFamily="18" charset="0"/>
                      </a:endParaRPr>
                    </a:p>
                  </a:txBody>
                  <a:tcPr marL="17359" marR="17359"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9301">
                <a:tc>
                  <a:txBody>
                    <a:bodyPr/>
                    <a:lstStyle/>
                    <a:p>
                      <a:pPr algn="ctr">
                        <a:lnSpc>
                          <a:spcPct val="115000"/>
                        </a:lnSpc>
                        <a:spcAft>
                          <a:spcPts val="0"/>
                        </a:spcAft>
                      </a:pPr>
                      <a:r>
                        <a:rPr lang="en-US" sz="1000" dirty="0" smtClean="0">
                          <a:latin typeface="Times New Roman" pitchFamily="18" charset="0"/>
                          <a:cs typeface="Times New Roman" pitchFamily="18" charset="0"/>
                        </a:rPr>
                        <a:t>1</a:t>
                      </a:r>
                      <a:r>
                        <a:rPr lang="ru-RU" sz="1000" dirty="0" smtClean="0">
                          <a:latin typeface="Times New Roman" pitchFamily="18" charset="0"/>
                          <a:cs typeface="Times New Roman" pitchFamily="18" charset="0"/>
                        </a:rPr>
                        <a:t>3</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marL="0" algn="l">
                        <a:lnSpc>
                          <a:spcPct val="100000"/>
                        </a:lnSpc>
                        <a:spcAft>
                          <a:spcPts val="0"/>
                        </a:spcAft>
                      </a:pPr>
                      <a:r>
                        <a:rPr lang="ru-RU" sz="1000" dirty="0" smtClean="0">
                          <a:latin typeface="Times New Roman" pitchFamily="18" charset="0"/>
                          <a:cs typeface="Times New Roman" pitchFamily="18" charset="0"/>
                        </a:rPr>
                        <a:t>Изменение массы</a:t>
                      </a:r>
                      <a:r>
                        <a:rPr lang="ru-RU" sz="1000" baseline="0" dirty="0" smtClean="0">
                          <a:latin typeface="Times New Roman" pitchFamily="18" charset="0"/>
                          <a:cs typeface="Times New Roman" pitchFamily="18" charset="0"/>
                        </a:rPr>
                        <a:t> после старения</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smtClean="0">
                          <a:latin typeface="Times New Roman" pitchFamily="18" charset="0"/>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dirty="0" smtClean="0">
                          <a:latin typeface="Times New Roman" pitchFamily="18" charset="0"/>
                          <a:ea typeface="+mn-ea"/>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dirty="0" smtClean="0">
                          <a:latin typeface="Times New Roman" pitchFamily="18" charset="0"/>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r>
              <a:tr h="219301">
                <a:tc>
                  <a:txBody>
                    <a:bodyPr/>
                    <a:lstStyle/>
                    <a:p>
                      <a:pPr algn="ctr">
                        <a:lnSpc>
                          <a:spcPct val="115000"/>
                        </a:lnSpc>
                        <a:spcAft>
                          <a:spcPts val="0"/>
                        </a:spcAft>
                      </a:pPr>
                      <a:r>
                        <a:rPr lang="en-US" sz="1000" dirty="0" smtClean="0">
                          <a:latin typeface="Times New Roman" pitchFamily="18" charset="0"/>
                          <a:cs typeface="Times New Roman" pitchFamily="18" charset="0"/>
                        </a:rPr>
                        <a:t>1</a:t>
                      </a:r>
                      <a:r>
                        <a:rPr lang="ru-RU" sz="1000" dirty="0" smtClean="0">
                          <a:latin typeface="Times New Roman" pitchFamily="18" charset="0"/>
                          <a:cs typeface="Times New Roman" pitchFamily="18" charset="0"/>
                        </a:rPr>
                        <a:t>4</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marL="0" algn="l">
                        <a:lnSpc>
                          <a:spcPct val="100000"/>
                        </a:lnSpc>
                        <a:spcAft>
                          <a:spcPts val="0"/>
                        </a:spcAft>
                      </a:pPr>
                      <a:r>
                        <a:rPr lang="ru-RU" sz="1000" dirty="0" smtClean="0">
                          <a:latin typeface="Times New Roman" pitchFamily="18" charset="0"/>
                          <a:cs typeface="Times New Roman" pitchFamily="18" charset="0"/>
                        </a:rPr>
                        <a:t>Остаточная пенетрация</a:t>
                      </a:r>
                      <a:r>
                        <a:rPr lang="ru-RU" sz="1000" baseline="0" dirty="0" smtClean="0">
                          <a:latin typeface="Times New Roman" pitchFamily="18" charset="0"/>
                          <a:cs typeface="Times New Roman" pitchFamily="18" charset="0"/>
                        </a:rPr>
                        <a:t> при 25</a:t>
                      </a:r>
                      <a:r>
                        <a:rPr lang="ru-RU" sz="1000" dirty="0" smtClean="0">
                          <a:latin typeface="Times New Roman" pitchFamily="18" charset="0"/>
                          <a:cs typeface="Times New Roman" pitchFamily="18" charset="0"/>
                        </a:rPr>
                        <a:t>°С</a:t>
                      </a:r>
                      <a:r>
                        <a:rPr lang="ru-RU" sz="1000" baseline="0" dirty="0" smtClean="0">
                          <a:latin typeface="Times New Roman" pitchFamily="18" charset="0"/>
                          <a:cs typeface="Times New Roman" pitchFamily="18" charset="0"/>
                        </a:rPr>
                        <a:t>  после старения,</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a:latin typeface="Times New Roman" pitchFamily="18" charset="0"/>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dirty="0">
                          <a:latin typeface="Times New Roman" pitchFamily="18" charset="0"/>
                          <a:ea typeface="+mn-ea"/>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dirty="0" smtClean="0">
                          <a:latin typeface="Times New Roman" pitchFamily="18" charset="0"/>
                          <a:ea typeface="+mn-ea"/>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r>
              <a:tr h="219301">
                <a:tc>
                  <a:txBody>
                    <a:bodyPr/>
                    <a:lstStyle/>
                    <a:p>
                      <a:pPr algn="ctr">
                        <a:lnSpc>
                          <a:spcPct val="115000"/>
                        </a:lnSpc>
                        <a:spcAft>
                          <a:spcPts val="0"/>
                        </a:spcAft>
                      </a:pPr>
                      <a:r>
                        <a:rPr lang="en-US" sz="1000" dirty="0" smtClean="0">
                          <a:latin typeface="Times New Roman" pitchFamily="18" charset="0"/>
                          <a:cs typeface="Times New Roman" pitchFamily="18" charset="0"/>
                        </a:rPr>
                        <a:t>1</a:t>
                      </a:r>
                      <a:r>
                        <a:rPr lang="ru-RU" sz="1000" dirty="0" smtClean="0">
                          <a:latin typeface="Times New Roman" pitchFamily="18" charset="0"/>
                          <a:cs typeface="Times New Roman" pitchFamily="18" charset="0"/>
                        </a:rPr>
                        <a:t>5</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marL="0" algn="l">
                        <a:lnSpc>
                          <a:spcPct val="100000"/>
                        </a:lnSpc>
                        <a:spcAft>
                          <a:spcPts val="0"/>
                        </a:spcAft>
                      </a:pPr>
                      <a:r>
                        <a:rPr lang="ru-RU" sz="1000" dirty="0" smtClean="0">
                          <a:latin typeface="Times New Roman" pitchFamily="18" charset="0"/>
                          <a:cs typeface="Times New Roman" pitchFamily="18" charset="0"/>
                        </a:rPr>
                        <a:t>Повышение</a:t>
                      </a:r>
                      <a:r>
                        <a:rPr lang="ru-RU" sz="1000" baseline="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температуры размягчения после старения,</a:t>
                      </a:r>
                      <a:r>
                        <a:rPr lang="ru-RU" sz="1000" baseline="0" dirty="0" smtClean="0">
                          <a:latin typeface="Times New Roman" pitchFamily="18" charset="0"/>
                          <a:cs typeface="Times New Roman" pitchFamily="18" charset="0"/>
                        </a:rPr>
                        <a:t> %</a:t>
                      </a:r>
                    </a:p>
                  </a:txBody>
                  <a:tcPr marL="17359" marR="17359" marT="0" marB="0" anchor="ctr"/>
                </a:tc>
                <a:tc>
                  <a:txBody>
                    <a:bodyPr/>
                    <a:lstStyle/>
                    <a:p>
                      <a:pPr algn="ctr">
                        <a:lnSpc>
                          <a:spcPct val="115000"/>
                        </a:lnSpc>
                        <a:spcAft>
                          <a:spcPts val="0"/>
                        </a:spcAft>
                      </a:pPr>
                      <a:r>
                        <a:rPr lang="ru-RU" sz="1200" dirty="0">
                          <a:latin typeface="Times New Roman" pitchFamily="18" charset="0"/>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dirty="0">
                          <a:latin typeface="Times New Roman" pitchFamily="18" charset="0"/>
                          <a:ea typeface="+mn-ea"/>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dirty="0" smtClean="0">
                          <a:latin typeface="Times New Roman" pitchFamily="18" charset="0"/>
                          <a:ea typeface="+mn-ea"/>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r>
              <a:tr h="219301">
                <a:tc>
                  <a:txBody>
                    <a:bodyPr/>
                    <a:lstStyle/>
                    <a:p>
                      <a:pPr algn="ctr">
                        <a:lnSpc>
                          <a:spcPct val="115000"/>
                        </a:lnSpc>
                        <a:spcAft>
                          <a:spcPts val="0"/>
                        </a:spcAft>
                      </a:pPr>
                      <a:r>
                        <a:rPr lang="ru-RU" sz="1000" dirty="0" smtClean="0">
                          <a:latin typeface="Times New Roman" pitchFamily="18" charset="0"/>
                          <a:ea typeface="Times New Roman"/>
                          <a:cs typeface="Times New Roman" pitchFamily="18" charset="0"/>
                        </a:rPr>
                        <a:t>16</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r>
                        <a:rPr lang="ru-RU" sz="1000" kern="1200" baseline="0" dirty="0" smtClean="0">
                          <a:solidFill>
                            <a:schemeClr val="dk1"/>
                          </a:solidFill>
                          <a:latin typeface="Times New Roman" pitchFamily="18" charset="0"/>
                          <a:ea typeface="+mn-ea"/>
                          <a:cs typeface="Times New Roman" pitchFamily="18" charset="0"/>
                        </a:rPr>
                        <a:t>Понижение температуры размягчения после старения, </a:t>
                      </a:r>
                      <a:r>
                        <a:rPr lang="ru-RU" sz="1000" dirty="0" smtClean="0">
                          <a:latin typeface="Times New Roman" pitchFamily="18" charset="0"/>
                          <a:cs typeface="Times New Roman" pitchFamily="18" charset="0"/>
                        </a:rPr>
                        <a:t>°С</a:t>
                      </a:r>
                      <a:endParaRPr lang="ru-RU" sz="10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algn="ctr">
                        <a:lnSpc>
                          <a:spcPts val="12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nchor="ctr">
                    <a:solidFill>
                      <a:srgbClr val="FFC000"/>
                    </a:solidFill>
                  </a:tcPr>
                </a:tc>
              </a:tr>
              <a:tr h="381393">
                <a:tc rowSpan="2">
                  <a:txBody>
                    <a:bodyPr/>
                    <a:lstStyle/>
                    <a:p>
                      <a:pPr algn="ctr">
                        <a:lnSpc>
                          <a:spcPct val="100000"/>
                        </a:lnSpc>
                        <a:spcAft>
                          <a:spcPts val="0"/>
                        </a:spcAft>
                      </a:pPr>
                      <a:endParaRPr lang="ru-RU" sz="1000" smtClean="0">
                        <a:latin typeface="Times New Roman" pitchFamily="18" charset="0"/>
                        <a:cs typeface="Times New Roman" pitchFamily="18" charset="0"/>
                      </a:endParaRPr>
                    </a:p>
                    <a:p>
                      <a:pPr algn="ctr">
                        <a:lnSpc>
                          <a:spcPct val="100000"/>
                        </a:lnSpc>
                        <a:spcAft>
                          <a:spcPts val="0"/>
                        </a:spcAft>
                      </a:pPr>
                      <a:r>
                        <a:rPr lang="en-US" sz="1000" smtClean="0">
                          <a:latin typeface="Times New Roman" pitchFamily="18" charset="0"/>
                          <a:cs typeface="Times New Roman" pitchFamily="18" charset="0"/>
                        </a:rPr>
                        <a:t>1</a:t>
                      </a:r>
                      <a:r>
                        <a:rPr lang="ru-RU" sz="1000" dirty="0" smtClean="0">
                          <a:latin typeface="Times New Roman" pitchFamily="18" charset="0"/>
                          <a:cs typeface="Times New Roman" pitchFamily="18" charset="0"/>
                        </a:rPr>
                        <a:t>7</a:t>
                      </a:r>
                      <a:endParaRPr lang="ru-RU" sz="1000" dirty="0">
                        <a:latin typeface="Times New Roman" pitchFamily="18" charset="0"/>
                        <a:ea typeface="Times New Roman"/>
                        <a:cs typeface="Times New Roman" pitchFamily="18" charset="0"/>
                      </a:endParaRPr>
                    </a:p>
                  </a:txBody>
                  <a:tcPr marL="17359" marR="17359" marT="0" marB="0"/>
                </a:tc>
                <a:tc>
                  <a:txBody>
                    <a:bodyPr/>
                    <a:lstStyle/>
                    <a:p>
                      <a:pPr marL="0" algn="l">
                        <a:lnSpc>
                          <a:spcPct val="100000"/>
                        </a:lnSpc>
                        <a:spcAft>
                          <a:spcPts val="0"/>
                        </a:spcAft>
                      </a:pPr>
                      <a:r>
                        <a:rPr lang="ru-RU" sz="1000" dirty="0" smtClean="0">
                          <a:latin typeface="Times New Roman" pitchFamily="18" charset="0"/>
                          <a:cs typeface="Times New Roman" pitchFamily="18" charset="0"/>
                        </a:rPr>
                        <a:t>Эластичность при</a:t>
                      </a:r>
                      <a:r>
                        <a:rPr lang="ru-RU" sz="1000" baseline="0" dirty="0" smtClean="0">
                          <a:latin typeface="Times New Roman" pitchFamily="18" charset="0"/>
                          <a:cs typeface="Times New Roman" pitchFamily="18" charset="0"/>
                        </a:rPr>
                        <a:t> </a:t>
                      </a:r>
                      <a:r>
                        <a:rPr lang="ru-RU" sz="1000" baseline="0" dirty="0" err="1" smtClean="0">
                          <a:latin typeface="Times New Roman" pitchFamily="18" charset="0"/>
                          <a:cs typeface="Times New Roman" pitchFamily="18" charset="0"/>
                        </a:rPr>
                        <a:t>температуре</a:t>
                      </a:r>
                      <a:r>
                        <a:rPr lang="ru-RU" sz="1000" dirty="0" err="1" smtClean="0">
                          <a:latin typeface="Times New Roman" pitchFamily="18" charset="0"/>
                          <a:cs typeface="Times New Roman" pitchFamily="18" charset="0"/>
                        </a:rPr>
                        <a:t>,%</a:t>
                      </a:r>
                      <a:endParaRPr lang="ru-RU" sz="1000" dirty="0" smtClean="0">
                        <a:latin typeface="Times New Roman" pitchFamily="18" charset="0"/>
                        <a:cs typeface="Times New Roman" pitchFamily="18" charset="0"/>
                      </a:endParaRPr>
                    </a:p>
                    <a:p>
                      <a:pPr marL="0" algn="l">
                        <a:lnSpc>
                          <a:spcPct val="100000"/>
                        </a:lnSpc>
                        <a:spcAft>
                          <a:spcPts val="0"/>
                        </a:spcAft>
                      </a:pPr>
                      <a:r>
                        <a:rPr lang="ru-RU" sz="1000" dirty="0" smtClean="0">
                          <a:latin typeface="Times New Roman" pitchFamily="18" charset="0"/>
                          <a:cs typeface="Times New Roman" pitchFamily="18" charset="0"/>
                        </a:rPr>
                        <a:t>25°С</a:t>
                      </a:r>
                    </a:p>
                  </a:txBody>
                  <a:tcPr marL="17359" marR="17359" marT="0" marB="0"/>
                </a:tc>
                <a:tc>
                  <a:txBody>
                    <a:bodyPr/>
                    <a:lstStyle/>
                    <a:p>
                      <a:pPr algn="ctr">
                        <a:lnSpc>
                          <a:spcPct val="100000"/>
                        </a:lnSpc>
                        <a:spcAft>
                          <a:spcPts val="0"/>
                        </a:spcAft>
                      </a:pPr>
                      <a:r>
                        <a:rPr lang="ru-RU" sz="1200" dirty="0" smtClean="0">
                          <a:latin typeface="Times New Roman" pitchFamily="18" charset="0"/>
                          <a:cs typeface="Times New Roman" pitchFamily="18" charset="0"/>
                        </a:rPr>
                        <a:t>-</a:t>
                      </a:r>
                    </a:p>
                    <a:p>
                      <a:pPr algn="ctr">
                        <a:lnSpc>
                          <a:spcPct val="100000"/>
                        </a:lnSpc>
                        <a:spcAft>
                          <a:spcPts val="0"/>
                        </a:spcAft>
                      </a:pPr>
                      <a:endParaRPr lang="ru-RU" sz="1200" dirty="0">
                        <a:latin typeface="Times New Roman" pitchFamily="18" charset="0"/>
                        <a:ea typeface="Times New Roman"/>
                        <a:cs typeface="Times New Roman" pitchFamily="18" charset="0"/>
                      </a:endParaRPr>
                    </a:p>
                  </a:txBody>
                  <a:tcPr marL="17359" marR="17359" marT="0" marB="0">
                    <a:solidFill>
                      <a:srgbClr val="FFC000"/>
                    </a:solidFill>
                  </a:tcPr>
                </a:tc>
                <a:tc>
                  <a:txBody>
                    <a:bodyPr/>
                    <a:lstStyle/>
                    <a:p>
                      <a:pPr algn="ctr">
                        <a:lnSpc>
                          <a:spcPct val="100000"/>
                        </a:lnSpc>
                        <a:spcAft>
                          <a:spcPts val="0"/>
                        </a:spcAft>
                      </a:pPr>
                      <a:r>
                        <a:rPr lang="ru-RU" sz="1200" dirty="0" smtClean="0">
                          <a:latin typeface="Times New Roman" pitchFamily="18" charset="0"/>
                          <a:cs typeface="Times New Roman" pitchFamily="18" charset="0"/>
                        </a:rPr>
                        <a:t>+</a:t>
                      </a:r>
                    </a:p>
                  </a:txBody>
                  <a:tcPr marL="17359" marR="17359" marT="0" marB="0"/>
                </a:tc>
                <a:tc>
                  <a:txBody>
                    <a:bodyPr/>
                    <a:lstStyle/>
                    <a:p>
                      <a:pPr algn="ctr">
                        <a:lnSpc>
                          <a:spcPct val="100000"/>
                        </a:lnSpc>
                        <a:spcAft>
                          <a:spcPts val="0"/>
                        </a:spcAft>
                      </a:pPr>
                      <a:r>
                        <a:rPr lang="ru-RU" sz="1200" dirty="0" smtClean="0">
                          <a:latin typeface="Times New Roman" pitchFamily="18" charset="0"/>
                          <a:ea typeface="Times New Roman"/>
                          <a:cs typeface="Times New Roman" pitchFamily="18" charset="0"/>
                        </a:rPr>
                        <a:t>+</a:t>
                      </a:r>
                    </a:p>
                  </a:txBody>
                  <a:tcPr marL="68580" marR="68580" marT="0" marB="0"/>
                </a:tc>
                <a:tc>
                  <a:txBody>
                    <a:bodyPr/>
                    <a:lstStyle/>
                    <a:p>
                      <a:pPr algn="ctr">
                        <a:lnSpc>
                          <a:spcPct val="100000"/>
                        </a:lnSpc>
                        <a:spcAft>
                          <a:spcPts val="0"/>
                        </a:spcAft>
                      </a:pPr>
                      <a:r>
                        <a:rPr lang="ru-RU" sz="1200" dirty="0" smtClean="0">
                          <a:latin typeface="Times New Roman" pitchFamily="18" charset="0"/>
                          <a:cs typeface="Times New Roman" pitchFamily="18" charset="0"/>
                        </a:rPr>
                        <a:t>-</a:t>
                      </a:r>
                    </a:p>
                    <a:p>
                      <a:pPr algn="ctr">
                        <a:lnSpc>
                          <a:spcPct val="100000"/>
                        </a:lnSpc>
                        <a:spcAft>
                          <a:spcPts val="0"/>
                        </a:spcAft>
                      </a:pPr>
                      <a:endParaRPr lang="ru-RU" sz="1200" dirty="0">
                        <a:latin typeface="Times New Roman" pitchFamily="18" charset="0"/>
                        <a:ea typeface="Times New Roman"/>
                        <a:cs typeface="Times New Roman" pitchFamily="18" charset="0"/>
                      </a:endParaRPr>
                    </a:p>
                  </a:txBody>
                  <a:tcPr marL="17359" marR="17359" marT="0" marB="0">
                    <a:solidFill>
                      <a:srgbClr val="FFC000"/>
                    </a:solidFill>
                  </a:tcPr>
                </a:tc>
              </a:tr>
              <a:tr h="236211">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1</a:t>
                      </a:r>
                      <a:r>
                        <a:rPr lang="en-US" sz="1000" dirty="0" smtClean="0">
                          <a:latin typeface="Times New Roman" pitchFamily="18" charset="0"/>
                          <a:cs typeface="Times New Roman" pitchFamily="18" charset="0"/>
                        </a:rPr>
                        <a:t>0 °С</a:t>
                      </a:r>
                      <a:endParaRPr lang="ru-RU" sz="1000" dirty="0" smtClean="0">
                        <a:latin typeface="Times New Roman" pitchFamily="18" charset="0"/>
                        <a:ea typeface="Times New Roman"/>
                        <a:cs typeface="Times New Roman" pitchFamily="18" charset="0"/>
                      </a:endParaRPr>
                    </a:p>
                  </a:txBody>
                  <a:tcPr marL="17359" marR="1735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a:t>
                      </a:r>
                    </a:p>
                  </a:txBody>
                  <a:tcPr marL="17359" marR="17359" marT="0" marB="0">
                    <a:solidFill>
                      <a:srgbClr val="FFC000"/>
                    </a:solidFill>
                  </a:tcPr>
                </a:tc>
                <a:tc>
                  <a:txBody>
                    <a:bodyPr/>
                    <a:lstStyle/>
                    <a:p>
                      <a:pPr algn="ctr">
                        <a:lnSpc>
                          <a:spcPct val="100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tc>
                <a:tc>
                  <a:txBody>
                    <a:bodyPr/>
                    <a:lstStyle/>
                    <a:p>
                      <a:pPr algn="ctr">
                        <a:lnSpc>
                          <a:spcPct val="100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68580" marR="68580" marT="0" marB="0">
                    <a:solidFill>
                      <a:srgbClr val="FFC000"/>
                    </a:solidFill>
                  </a:tcPr>
                </a:tc>
                <a:tc>
                  <a:txBody>
                    <a:bodyPr/>
                    <a:lstStyle/>
                    <a:p>
                      <a:pPr algn="ctr">
                        <a:lnSpc>
                          <a:spcPct val="100000"/>
                        </a:lnSpc>
                        <a:spcAft>
                          <a:spcPts val="0"/>
                        </a:spcAft>
                      </a:pPr>
                      <a:r>
                        <a:rPr lang="ru-RU" sz="1200" dirty="0" smtClean="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17359" marR="17359" marT="0" marB="0">
                    <a:solidFill>
                      <a:srgbClr val="FFC000"/>
                    </a:solidFill>
                  </a:tcPr>
                </a:tc>
              </a:tr>
            </a:tbl>
          </a:graphicData>
        </a:graphic>
      </p:graphicFrame>
      <p:sp>
        <p:nvSpPr>
          <p:cNvPr id="5" name="TextBox 4"/>
          <p:cNvSpPr txBox="1"/>
          <p:nvPr/>
        </p:nvSpPr>
        <p:spPr>
          <a:xfrm>
            <a:off x="467544" y="0"/>
            <a:ext cx="8424936" cy="461665"/>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r>
              <a:rPr lang="ru-RU" sz="2400" b="1" dirty="0" smtClean="0">
                <a:latin typeface="Times New Roman" pitchFamily="18" charset="0"/>
                <a:cs typeface="Times New Roman" pitchFamily="18" charset="0"/>
              </a:rPr>
              <a:t>Физико-механические показатели ПБВ в РФ и в Европе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lumMod val="95000"/>
              <a:alpha val="64000"/>
            </a:schemeClr>
          </a:solidFill>
        </p:spPr>
        <p:txBody>
          <a:bodyPr>
            <a:normAutofit/>
          </a:bodyPr>
          <a:lstStyle/>
          <a:p>
            <a:r>
              <a:rPr lang="ru-RU" sz="2800" b="1" dirty="0" smtClean="0">
                <a:solidFill>
                  <a:srgbClr val="FF0000"/>
                </a:solidFill>
              </a:rPr>
              <a:t>Недостатки отечественных полимерно-битумных вяжущих</a:t>
            </a:r>
            <a:endParaRPr lang="ru-RU" sz="2800" b="1" dirty="0">
              <a:solidFill>
                <a:srgbClr val="FF0000"/>
              </a:solidFill>
            </a:endParaRPr>
          </a:p>
        </p:txBody>
      </p:sp>
      <p:sp>
        <p:nvSpPr>
          <p:cNvPr id="3" name="Содержимое 2"/>
          <p:cNvSpPr>
            <a:spLocks noGrp="1"/>
          </p:cNvSpPr>
          <p:nvPr>
            <p:ph idx="1"/>
          </p:nvPr>
        </p:nvSpPr>
        <p:spPr>
          <a:solidFill>
            <a:schemeClr val="bg1">
              <a:lumMod val="85000"/>
              <a:alpha val="67000"/>
            </a:schemeClr>
          </a:solidFill>
        </p:spPr>
        <p:txBody>
          <a:bodyPr>
            <a:normAutofit fontScale="92500" lnSpcReduction="10000"/>
          </a:bodyPr>
          <a:lstStyle/>
          <a:p>
            <a:pPr algn="just"/>
            <a:r>
              <a:rPr lang="ru-RU" sz="2400" dirty="0" smtClean="0"/>
              <a:t> </a:t>
            </a:r>
            <a:r>
              <a:rPr lang="ru-RU" sz="2400" b="1" dirty="0" smtClean="0"/>
              <a:t>Применение пластификаторов при приготовлении               </a:t>
            </a:r>
            <a:r>
              <a:rPr lang="ru-RU" sz="2400" dirty="0" smtClean="0"/>
              <a:t>(в том числе и индустриального масла)</a:t>
            </a:r>
          </a:p>
          <a:p>
            <a:pPr algn="just"/>
            <a:r>
              <a:rPr lang="ru-RU" sz="2400" dirty="0" smtClean="0"/>
              <a:t> Отсутствие показателей качества </a:t>
            </a:r>
            <a:r>
              <a:rPr lang="ru-RU" sz="2400" b="1" dirty="0" smtClean="0"/>
              <a:t>по устойчивости к расслаиванию </a:t>
            </a:r>
          </a:p>
          <a:p>
            <a:pPr algn="just"/>
            <a:r>
              <a:rPr lang="ru-RU" sz="2400" dirty="0" smtClean="0"/>
              <a:t>Отсутствие показателей качества </a:t>
            </a:r>
            <a:r>
              <a:rPr lang="ru-RU" sz="2400" b="1" dirty="0" smtClean="0"/>
              <a:t>после старения в тонкой пленке</a:t>
            </a:r>
            <a:endParaRPr lang="en-US" sz="2400" b="1" dirty="0" smtClean="0"/>
          </a:p>
          <a:p>
            <a:pPr indent="376238">
              <a:buFont typeface="Wingdings" pitchFamily="2" charset="2"/>
              <a:buChar char="Ø"/>
            </a:pPr>
            <a:r>
              <a:rPr lang="en-US" sz="2400" b="1" dirty="0" smtClean="0"/>
              <a:t> </a:t>
            </a:r>
            <a:r>
              <a:rPr lang="ru-RU" sz="2400" b="1" dirty="0" smtClean="0"/>
              <a:t>остаточная </a:t>
            </a:r>
            <a:r>
              <a:rPr lang="ru-RU" sz="2400" b="1" dirty="0" err="1" smtClean="0"/>
              <a:t>пенетрация</a:t>
            </a:r>
            <a:endParaRPr lang="ru-RU" sz="2400" b="1" dirty="0" smtClean="0"/>
          </a:p>
          <a:p>
            <a:pPr indent="376238">
              <a:buFont typeface="Wingdings" pitchFamily="2" charset="2"/>
              <a:buChar char="Ø"/>
            </a:pPr>
            <a:r>
              <a:rPr lang="ru-RU" sz="2400" b="1" dirty="0" smtClean="0"/>
              <a:t>температура размягчения после старения</a:t>
            </a:r>
          </a:p>
          <a:p>
            <a:pPr indent="376238">
              <a:buFont typeface="Wingdings" pitchFamily="2" charset="2"/>
              <a:buChar char="Ø"/>
            </a:pPr>
            <a:r>
              <a:rPr lang="ru-RU" sz="2400" b="1" dirty="0" smtClean="0"/>
              <a:t>Эластичность после старения</a:t>
            </a:r>
          </a:p>
          <a:p>
            <a:pPr indent="376238">
              <a:buFont typeface="Wingdings" pitchFamily="2" charset="2"/>
              <a:buChar char="Ø"/>
            </a:pPr>
            <a:endParaRPr lang="ru-RU" sz="2400" b="1" dirty="0" smtClean="0"/>
          </a:p>
          <a:p>
            <a:pPr algn="just"/>
            <a:r>
              <a:rPr lang="ru-RU" sz="2400" b="1" dirty="0" smtClean="0"/>
              <a:t>Низкий контроль качества ПБВ при поступлении партии    на АБЗ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75982"/>
            <a:ext cx="6048672"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 в зарубежных странах</a:t>
            </a:r>
            <a:endParaRPr lang="ru-RU" sz="3200" dirty="0" smtClean="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204913" y="904875"/>
            <a:ext cx="6734175" cy="5048250"/>
          </a:xfrm>
          <a:prstGeom prst="rect">
            <a:avLst/>
          </a:prstGeom>
          <a:solidFill>
            <a:schemeClr val="bg1"/>
          </a:solid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75982"/>
            <a:ext cx="6048672"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 в зарубежных странах</a:t>
            </a:r>
            <a:endParaRPr lang="ru-RU" sz="3200" dirty="0" smtClean="0">
              <a:solidFill>
                <a:srgbClr val="FF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1266825" y="957263"/>
            <a:ext cx="6610350" cy="5208041"/>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548680"/>
            <a:ext cx="5400600" cy="707886"/>
          </a:xfrm>
          <a:prstGeom prst="rect">
            <a:avLst/>
          </a:prstGeom>
          <a:solidFill>
            <a:schemeClr val="bg1">
              <a:lumMod val="85000"/>
              <a:alpha val="75000"/>
            </a:schemeClr>
          </a:solidFill>
          <a:ln w="95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000" dirty="0" smtClean="0">
                <a:latin typeface="Times New Roman" pitchFamily="18" charset="0"/>
                <a:cs typeface="Times New Roman" pitchFamily="18" charset="0"/>
              </a:rPr>
              <a:t>Подбор состава смеси согласно методике NCAT разбит на три основных этапа</a:t>
            </a:r>
            <a:endParaRPr lang="ru-RU" sz="2000" dirty="0">
              <a:latin typeface="Times New Roman" pitchFamily="18" charset="0"/>
              <a:cs typeface="Times New Roman" pitchFamily="18" charset="0"/>
            </a:endParaRPr>
          </a:p>
        </p:txBody>
      </p:sp>
      <p:sp>
        <p:nvSpPr>
          <p:cNvPr id="5" name="Прямоугольник 4"/>
          <p:cNvSpPr/>
          <p:nvPr/>
        </p:nvSpPr>
        <p:spPr>
          <a:xfrm>
            <a:off x="1043608" y="1700808"/>
            <a:ext cx="7128792" cy="4708981"/>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just"/>
            <a:r>
              <a:rPr lang="ru-RU" sz="2000" dirty="0" smtClean="0">
                <a:solidFill>
                  <a:srgbClr val="FF0000"/>
                </a:solidFill>
                <a:latin typeface="Times New Roman" pitchFamily="18" charset="0"/>
                <a:cs typeface="Times New Roman" pitchFamily="18" charset="0"/>
              </a:rPr>
              <a:t>Первый этап включает:</a:t>
            </a:r>
          </a:p>
          <a:p>
            <a:pPr algn="ctr"/>
            <a:r>
              <a:rPr lang="ru-RU" sz="2000" b="1" dirty="0" smtClean="0">
                <a:latin typeface="Times New Roman" pitchFamily="18" charset="0"/>
                <a:cs typeface="Times New Roman" pitchFamily="18" charset="0"/>
              </a:rPr>
              <a:t>Выбор качественных исходных дорожно-строительных материалов</a:t>
            </a:r>
          </a:p>
          <a:p>
            <a:pPr algn="just"/>
            <a:r>
              <a:rPr lang="ru-RU" sz="2000" dirty="0" smtClean="0">
                <a:latin typeface="Times New Roman" pitchFamily="18" charset="0"/>
                <a:cs typeface="Times New Roman" pitchFamily="18" charset="0"/>
              </a:rPr>
              <a:t>К минеральному заполнителю предъявляются жесткие требования по:</a:t>
            </a:r>
          </a:p>
          <a:p>
            <a:pPr algn="just">
              <a:buFont typeface="Arial" pitchFamily="34" charset="0"/>
              <a:buChar char="•"/>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истираемости</a:t>
            </a:r>
            <a:endParaRPr lang="ru-RU" sz="2000" dirty="0" smtClean="0">
              <a:latin typeface="Times New Roman" pitchFamily="18" charset="0"/>
              <a:cs typeface="Times New Roman" pitchFamily="18" charset="0"/>
            </a:endParaRPr>
          </a:p>
          <a:p>
            <a:pPr algn="just">
              <a:buFont typeface="Arial" pitchFamily="34" charset="0"/>
              <a:buChar char="•"/>
            </a:pPr>
            <a:r>
              <a:rPr lang="ru-RU" sz="2000" dirty="0" smtClean="0">
                <a:latin typeface="Times New Roman" pitchFamily="18" charset="0"/>
                <a:cs typeface="Times New Roman" pitchFamily="18" charset="0"/>
              </a:rPr>
              <a:t> содержанию дробленых зерен</a:t>
            </a:r>
          </a:p>
          <a:p>
            <a:pPr algn="just">
              <a:buFont typeface="Arial" pitchFamily="34" charset="0"/>
              <a:buChar char="•"/>
            </a:pPr>
            <a:r>
              <a:rPr lang="ru-RU" sz="2000" dirty="0" smtClean="0">
                <a:latin typeface="Times New Roman" pitchFamily="18" charset="0"/>
                <a:cs typeface="Times New Roman" pitchFamily="18" charset="0"/>
              </a:rPr>
              <a:t> содержанию зерен лещадной и игловатой форм, </a:t>
            </a:r>
          </a:p>
          <a:p>
            <a:pPr algn="just">
              <a:buFont typeface="Arial" pitchFamily="34" charset="0"/>
              <a:buChar char="•"/>
            </a:pPr>
            <a:r>
              <a:rPr lang="ru-RU" sz="2000" dirty="0" smtClean="0">
                <a:latin typeface="Times New Roman" pitchFamily="18" charset="0"/>
                <a:cs typeface="Times New Roman" pitchFamily="18" charset="0"/>
              </a:rPr>
              <a:t> по абсорбционной способности (задается верхний предел).</a:t>
            </a:r>
          </a:p>
          <a:p>
            <a:pPr algn="just"/>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Рекомендуется использовать</a:t>
            </a:r>
          </a:p>
          <a:p>
            <a:pPr algn="just"/>
            <a:r>
              <a:rPr lang="ru-RU" sz="2000" b="1" dirty="0" smtClean="0">
                <a:latin typeface="Times New Roman" pitchFamily="18" charset="0"/>
                <a:cs typeface="Times New Roman" pitchFamily="18" charset="0"/>
              </a:rPr>
              <a:t> полимерно-модифицированное вяжущее </a:t>
            </a:r>
            <a:r>
              <a:rPr lang="ru-RU" sz="2000" dirty="0" smtClean="0">
                <a:latin typeface="Times New Roman" pitchFamily="18" charset="0"/>
                <a:cs typeface="Times New Roman" pitchFamily="18" charset="0"/>
              </a:rPr>
              <a:t>на две марки выше, чем обычно используется в данном регионе в зависимости от максимальной 7-суточной температуры воздуха. </a:t>
            </a:r>
          </a:p>
          <a:p>
            <a:pPr algn="just"/>
            <a:r>
              <a:rPr lang="ru-RU" sz="2000" dirty="0" smtClean="0">
                <a:latin typeface="Times New Roman" pitchFamily="18" charset="0"/>
                <a:cs typeface="Times New Roman" pitchFamily="18" charset="0"/>
              </a:rPr>
              <a:t> Для повышения прочности и долговечности рекомендуется </a:t>
            </a:r>
            <a:r>
              <a:rPr lang="ru-RU" sz="2000" b="1" dirty="0" smtClean="0">
                <a:latin typeface="Times New Roman" pitchFamily="18" charset="0"/>
                <a:cs typeface="Times New Roman" pitchFamily="18" charset="0"/>
              </a:rPr>
              <a:t>также использование волокнистых добавок</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260648"/>
            <a:ext cx="6048672" cy="46166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a:t>
            </a:r>
            <a:endParaRPr lang="ru-RU" sz="3200" dirty="0" smtClean="0">
              <a:solidFill>
                <a:srgbClr val="FF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1259632" y="1124744"/>
            <a:ext cx="6743700" cy="5086350"/>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19672" y="75982"/>
            <a:ext cx="6048672"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 в зарубежных странах</a:t>
            </a:r>
            <a:endParaRPr lang="ru-RU" sz="3200" dirty="0" smtClean="0">
              <a:solidFill>
                <a:srgbClr val="FF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906668" y="957263"/>
            <a:ext cx="7362945" cy="5352057"/>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556792"/>
            <a:ext cx="8316416" cy="1200329"/>
          </a:xfrm>
          <a:prstGeom prst="rect">
            <a:avLst/>
          </a:prstGeom>
          <a:solidFill>
            <a:schemeClr val="tx2">
              <a:lumMod val="20000"/>
              <a:lumOff val="80000"/>
              <a:alpha val="72000"/>
            </a:schemeClr>
          </a:solidFill>
          <a:ln w="22225">
            <a:solidFill>
              <a:schemeClr val="bg1">
                <a:lumMod val="95000"/>
              </a:schemeClr>
            </a:solidFill>
          </a:ln>
          <a:scene3d>
            <a:camera prst="orthographicFront"/>
            <a:lightRig rig="threePt" dir="t"/>
          </a:scene3d>
          <a:sp3d>
            <a:bevelT/>
          </a:sp3d>
        </p:spPr>
        <p:txBody>
          <a:bodyPr wrap="square">
            <a:spAutoFit/>
          </a:bodyPr>
          <a:lstStyle/>
          <a:p>
            <a:pPr algn="just">
              <a:buFont typeface="Wingdings" pitchFamily="2" charset="2"/>
              <a:buChar char="ü"/>
            </a:pPr>
            <a:r>
              <a:rPr lang="ru-RU" dirty="0" smtClean="0"/>
              <a:t>  Выбор типа и марки вяжущего должен быть основан на погодно-климатических условиях, интенсивности движения и доли грузового транспорта.</a:t>
            </a:r>
          </a:p>
          <a:p>
            <a:pPr algn="just">
              <a:buFont typeface="Wingdings" pitchFamily="2" charset="2"/>
              <a:buChar char="ü"/>
            </a:pPr>
            <a:r>
              <a:rPr lang="ru-RU" dirty="0" smtClean="0"/>
              <a:t> Содержание вяжущего для дренирующих асфальтобетонов ориентировочно составляет 5-10 % </a:t>
            </a:r>
            <a:endParaRPr lang="ru-RU" dirty="0"/>
          </a:p>
        </p:txBody>
      </p:sp>
      <p:sp>
        <p:nvSpPr>
          <p:cNvPr id="5" name="Rectangle 1"/>
          <p:cNvSpPr>
            <a:spLocks noChangeArrowheads="1"/>
          </p:cNvSpPr>
          <p:nvPr/>
        </p:nvSpPr>
        <p:spPr bwMode="auto">
          <a:xfrm>
            <a:off x="1475656" y="292006"/>
            <a:ext cx="6048672"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к органическим вяжущим по СТО АВТОДОР</a:t>
            </a:r>
            <a:endParaRPr lang="ru-RU" sz="3200" dirty="0" smtClean="0">
              <a:solidFill>
                <a:srgbClr val="FF0000"/>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187624" y="4437112"/>
          <a:ext cx="6552728" cy="2194560"/>
        </p:xfrm>
        <a:graphic>
          <a:graphicData uri="http://schemas.openxmlformats.org/drawingml/2006/table">
            <a:tbl>
              <a:tblPr>
                <a:effectLst>
                  <a:innerShdw blurRad="63500" dist="50800" dir="18900000">
                    <a:prstClr val="black">
                      <a:alpha val="50000"/>
                    </a:prstClr>
                  </a:innerShdw>
                </a:effectLst>
                <a:tableStyleId>{08FB837D-C827-4EFA-A057-4D05807E0F7C}</a:tableStyleId>
              </a:tblPr>
              <a:tblGrid>
                <a:gridCol w="3347711"/>
                <a:gridCol w="1685747"/>
                <a:gridCol w="1519270"/>
              </a:tblGrid>
              <a:tr h="195835">
                <a:tc rowSpan="2">
                  <a:txBody>
                    <a:bodyPr/>
                    <a:lstStyle/>
                    <a:p>
                      <a:pPr indent="0" algn="ctr">
                        <a:lnSpc>
                          <a:spcPct val="100000"/>
                        </a:lnSpc>
                        <a:spcAft>
                          <a:spcPts val="0"/>
                        </a:spcAft>
                      </a:pPr>
                      <a:r>
                        <a:rPr lang="ru-RU" sz="1600" dirty="0"/>
                        <a:t>Тип вяжущего </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gridSpan="2">
                  <a:txBody>
                    <a:bodyPr/>
                    <a:lstStyle/>
                    <a:p>
                      <a:pPr indent="0" algn="ctr">
                        <a:lnSpc>
                          <a:spcPct val="100000"/>
                        </a:lnSpc>
                        <a:spcAft>
                          <a:spcPts val="0"/>
                        </a:spcAft>
                      </a:pPr>
                      <a:r>
                        <a:rPr lang="ru-RU" sz="1600" dirty="0"/>
                        <a:t>Температура смеси, </a:t>
                      </a:r>
                      <a:r>
                        <a:rPr lang="ru-RU" sz="1600" baseline="30000" dirty="0"/>
                        <a:t>0</a:t>
                      </a:r>
                      <a:r>
                        <a:rPr lang="ru-RU" sz="1600" dirty="0"/>
                        <a:t>С</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hMerge="1">
                  <a:txBody>
                    <a:bodyPr/>
                    <a:lstStyle/>
                    <a:p>
                      <a:endParaRPr lang="ru-RU"/>
                    </a:p>
                  </a:txBody>
                  <a:tcPr/>
                </a:tc>
              </a:tr>
              <a:tr h="587504">
                <a:tc vMerge="1">
                  <a:txBody>
                    <a:bodyPr/>
                    <a:lstStyle/>
                    <a:p>
                      <a:endParaRPr lang="ru-RU"/>
                    </a:p>
                  </a:txBody>
                  <a:tcPr/>
                </a:tc>
                <a:tc>
                  <a:txBody>
                    <a:bodyPr/>
                    <a:lstStyle/>
                    <a:p>
                      <a:pPr indent="0" algn="ctr">
                        <a:lnSpc>
                          <a:spcPct val="100000"/>
                        </a:lnSpc>
                        <a:spcAft>
                          <a:spcPts val="0"/>
                        </a:spcAft>
                      </a:pPr>
                      <a:r>
                        <a:rPr lang="ru-RU" sz="1600" dirty="0"/>
                        <a:t>при отгрузке</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a:t>в начале укладки, не ниже</a:t>
                      </a:r>
                      <a:endParaRPr lang="ru-RU" sz="1600" dirty="0">
                        <a:latin typeface="Times New Roman"/>
                        <a:ea typeface="Times New Roman"/>
                        <a:cs typeface="Times New Roman"/>
                      </a:endParaRPr>
                    </a:p>
                  </a:txBody>
                  <a:tcPr marL="68580" marR="68580" marT="0" marB="0" anchor="ctr">
                    <a:solidFill>
                      <a:schemeClr val="bg1">
                        <a:lumMod val="85000"/>
                      </a:schemeClr>
                    </a:solidFill>
                  </a:tcPr>
                </a:tc>
              </a:tr>
              <a:tr h="783339">
                <a:tc>
                  <a:txBody>
                    <a:bodyPr/>
                    <a:lstStyle/>
                    <a:p>
                      <a:pPr indent="0" algn="just">
                        <a:lnSpc>
                          <a:spcPct val="100000"/>
                        </a:lnSpc>
                        <a:spcAft>
                          <a:spcPts val="0"/>
                        </a:spcAft>
                      </a:pPr>
                      <a:r>
                        <a:rPr lang="ru-RU" sz="1600" dirty="0"/>
                        <a:t> - БНД 60/90 с полимерными добавками</a:t>
                      </a:r>
                    </a:p>
                    <a:p>
                      <a:pPr indent="0" algn="just">
                        <a:lnSpc>
                          <a:spcPct val="100000"/>
                        </a:lnSpc>
                        <a:spcAft>
                          <a:spcPts val="0"/>
                        </a:spcAft>
                      </a:pPr>
                      <a:r>
                        <a:rPr lang="ru-RU" sz="1600" dirty="0"/>
                        <a:t> - БНДУ 60 с полимерными добавками</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a:t>от 140 до 155</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a:t>130</a:t>
                      </a:r>
                      <a:endParaRPr lang="ru-RU" sz="1600" dirty="0">
                        <a:latin typeface="Times New Roman"/>
                        <a:ea typeface="Times New Roman"/>
                        <a:cs typeface="Times New Roman"/>
                      </a:endParaRPr>
                    </a:p>
                  </a:txBody>
                  <a:tcPr marL="68580" marR="68580" marT="0" marB="0" anchor="ctr">
                    <a:solidFill>
                      <a:schemeClr val="bg1">
                        <a:lumMod val="85000"/>
                      </a:schemeClr>
                    </a:solidFill>
                  </a:tcPr>
                </a:tc>
              </a:tr>
              <a:tr h="195835">
                <a:tc>
                  <a:txBody>
                    <a:bodyPr/>
                    <a:lstStyle/>
                    <a:p>
                      <a:pPr indent="0" algn="just">
                        <a:lnSpc>
                          <a:spcPct val="100000"/>
                        </a:lnSpc>
                        <a:spcAft>
                          <a:spcPts val="0"/>
                        </a:spcAft>
                      </a:pPr>
                      <a:r>
                        <a:rPr lang="ru-RU" sz="1600" dirty="0"/>
                        <a:t> - ПБВ 40 и ПБВ 60 </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a:t>от 145 до 160</a:t>
                      </a:r>
                      <a:endParaRPr lang="ru-RU" sz="160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a:t>135</a:t>
                      </a:r>
                      <a:endParaRPr lang="ru-RU" sz="1600" dirty="0">
                        <a:latin typeface="Times New Roman"/>
                        <a:ea typeface="Times New Roman"/>
                        <a:cs typeface="Times New Roman"/>
                      </a:endParaRPr>
                    </a:p>
                  </a:txBody>
                  <a:tcPr marL="68580" marR="68580" marT="0" marB="0" anchor="ctr">
                    <a:solidFill>
                      <a:schemeClr val="bg1">
                        <a:lumMod val="85000"/>
                      </a:schemeClr>
                    </a:solidFill>
                  </a:tcPr>
                </a:tc>
              </a:tr>
            </a:tbl>
          </a:graphicData>
        </a:graphic>
      </p:graphicFrame>
      <p:graphicFrame>
        <p:nvGraphicFramePr>
          <p:cNvPr id="7" name="Таблица 6"/>
          <p:cNvGraphicFramePr>
            <a:graphicFrameLocks noGrp="1"/>
          </p:cNvGraphicFramePr>
          <p:nvPr/>
        </p:nvGraphicFramePr>
        <p:xfrm>
          <a:off x="179512" y="3140968"/>
          <a:ext cx="8964489" cy="1146446"/>
        </p:xfrm>
        <a:graphic>
          <a:graphicData uri="http://schemas.openxmlformats.org/drawingml/2006/table">
            <a:tbl>
              <a:tblPr>
                <a:effectLst>
                  <a:innerShdw blurRad="63500" dist="50800" dir="18900000">
                    <a:prstClr val="black">
                      <a:alpha val="50000"/>
                    </a:prstClr>
                  </a:innerShdw>
                </a:effectLst>
                <a:tableStyleId>{08FB837D-C827-4EFA-A057-4D05807E0F7C}</a:tableStyleId>
              </a:tblPr>
              <a:tblGrid>
                <a:gridCol w="4579850"/>
                <a:gridCol w="2306194"/>
                <a:gridCol w="2078445"/>
              </a:tblGrid>
              <a:tr h="209702">
                <a:tc rowSpan="2">
                  <a:txBody>
                    <a:bodyPr/>
                    <a:lstStyle/>
                    <a:p>
                      <a:pPr indent="0" algn="ctr">
                        <a:lnSpc>
                          <a:spcPct val="100000"/>
                        </a:lnSpc>
                        <a:spcAft>
                          <a:spcPts val="0"/>
                        </a:spcAft>
                      </a:pPr>
                      <a:r>
                        <a:rPr lang="ru-RU" sz="1600" dirty="0" smtClean="0">
                          <a:latin typeface="+mn-lt"/>
                          <a:ea typeface="+mn-ea"/>
                          <a:cs typeface="+mn-cs"/>
                        </a:rPr>
                        <a:t>ВИД</a:t>
                      </a:r>
                      <a:r>
                        <a:rPr lang="ru-RU" sz="1600" baseline="0" dirty="0" smtClean="0">
                          <a:latin typeface="+mn-lt"/>
                          <a:ea typeface="+mn-ea"/>
                          <a:cs typeface="+mn-cs"/>
                        </a:rPr>
                        <a:t>  СМЕСИ</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gridSpan="2">
                  <a:txBody>
                    <a:bodyPr/>
                    <a:lstStyle/>
                    <a:p>
                      <a:pPr indent="0" algn="ctr">
                        <a:lnSpc>
                          <a:spcPct val="100000"/>
                        </a:lnSpc>
                        <a:spcAft>
                          <a:spcPts val="0"/>
                        </a:spcAft>
                      </a:pPr>
                      <a:r>
                        <a:rPr lang="ru-RU" sz="1600" dirty="0"/>
                        <a:t>Температура смеси, </a:t>
                      </a:r>
                      <a:r>
                        <a:rPr lang="ru-RU" sz="1600" baseline="30000" dirty="0"/>
                        <a:t>0</a:t>
                      </a:r>
                      <a:r>
                        <a:rPr lang="ru-RU" sz="1600" dirty="0"/>
                        <a:t>С</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hMerge="1">
                  <a:txBody>
                    <a:bodyPr/>
                    <a:lstStyle/>
                    <a:p>
                      <a:endParaRPr lang="ru-RU"/>
                    </a:p>
                  </a:txBody>
                  <a:tcPr/>
                </a:tc>
              </a:tr>
              <a:tr h="414926">
                <a:tc vMerge="1">
                  <a:txBody>
                    <a:bodyPr/>
                    <a:lstStyle/>
                    <a:p>
                      <a:endParaRPr lang="ru-RU"/>
                    </a:p>
                  </a:txBody>
                  <a:tcPr/>
                </a:tc>
                <a:tc>
                  <a:txBody>
                    <a:bodyPr/>
                    <a:lstStyle/>
                    <a:p>
                      <a:pPr indent="0" algn="ctr">
                        <a:lnSpc>
                          <a:spcPct val="100000"/>
                        </a:lnSpc>
                        <a:spcAft>
                          <a:spcPts val="0"/>
                        </a:spcAft>
                      </a:pPr>
                      <a:r>
                        <a:rPr lang="ru-RU" sz="1600" dirty="0"/>
                        <a:t>при отгрузке</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a:t>в начале укладки, не ниже</a:t>
                      </a:r>
                      <a:endParaRPr lang="ru-RU" sz="1600" dirty="0">
                        <a:latin typeface="Times New Roman"/>
                        <a:ea typeface="Times New Roman"/>
                        <a:cs typeface="Times New Roman"/>
                      </a:endParaRPr>
                    </a:p>
                  </a:txBody>
                  <a:tcPr marL="68580" marR="68580" marT="0" marB="0" anchor="ctr">
                    <a:solidFill>
                      <a:schemeClr val="bg1">
                        <a:lumMod val="85000"/>
                      </a:schemeClr>
                    </a:solidFill>
                  </a:tcPr>
                </a:tc>
              </a:tr>
              <a:tr h="414926">
                <a:tc>
                  <a:txBody>
                    <a:bodyPr/>
                    <a:lstStyle/>
                    <a:p>
                      <a:pPr indent="0" algn="ctr">
                        <a:lnSpc>
                          <a:spcPct val="100000"/>
                        </a:lnSpc>
                        <a:spcAft>
                          <a:spcPts val="0"/>
                        </a:spcAft>
                      </a:pPr>
                      <a:r>
                        <a:rPr lang="ru-RU" sz="1600" dirty="0"/>
                        <a:t> </a:t>
                      </a:r>
                      <a:r>
                        <a:rPr lang="ru-RU" sz="1600" dirty="0" smtClean="0"/>
                        <a:t>ДАС</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a:t>от </a:t>
                      </a:r>
                      <a:r>
                        <a:rPr lang="ru-RU" sz="1600" dirty="0" smtClean="0"/>
                        <a:t>150 </a:t>
                      </a:r>
                      <a:r>
                        <a:rPr lang="ru-RU" sz="1600" dirty="0"/>
                        <a:t>до </a:t>
                      </a:r>
                      <a:r>
                        <a:rPr lang="ru-RU" sz="1600" dirty="0" smtClean="0"/>
                        <a:t>165</a:t>
                      </a:r>
                      <a:endParaRPr lang="ru-RU" sz="1600" dirty="0">
                        <a:latin typeface="Times New Roman"/>
                        <a:ea typeface="Times New Roman"/>
                        <a:cs typeface="Times New Roman"/>
                      </a:endParaRPr>
                    </a:p>
                  </a:txBody>
                  <a:tcPr marL="68580" marR="68580" marT="0" marB="0" anchor="ctr">
                    <a:solidFill>
                      <a:schemeClr val="bg1">
                        <a:lumMod val="85000"/>
                      </a:schemeClr>
                    </a:solidFill>
                  </a:tcPr>
                </a:tc>
                <a:tc>
                  <a:txBody>
                    <a:bodyPr/>
                    <a:lstStyle/>
                    <a:p>
                      <a:pPr indent="0" algn="ctr">
                        <a:lnSpc>
                          <a:spcPct val="100000"/>
                        </a:lnSpc>
                        <a:spcAft>
                          <a:spcPts val="0"/>
                        </a:spcAft>
                      </a:pPr>
                      <a:r>
                        <a:rPr lang="ru-RU" sz="1600" dirty="0" smtClean="0"/>
                        <a:t>140</a:t>
                      </a:r>
                      <a:endParaRPr lang="ru-RU" sz="1600" dirty="0">
                        <a:latin typeface="Times New Roman"/>
                        <a:ea typeface="Times New Roman"/>
                        <a:cs typeface="Times New Roman"/>
                      </a:endParaRPr>
                    </a:p>
                  </a:txBody>
                  <a:tcPr marL="68580" marR="68580" marT="0" marB="0" anchor="c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36912"/>
            <a:ext cx="4176464" cy="2862322"/>
          </a:xfrm>
          <a:prstGeom prst="rect">
            <a:avLst/>
          </a:prstGeom>
          <a:solidFill>
            <a:schemeClr val="tx2">
              <a:lumMod val="60000"/>
              <a:lumOff val="40000"/>
              <a:alpha val="84000"/>
            </a:schemeClr>
          </a:solidFill>
          <a:ln w="22225">
            <a:solidFill>
              <a:schemeClr val="bg1"/>
            </a:solidFill>
          </a:ln>
          <a:scene3d>
            <a:camera prst="orthographicFront"/>
            <a:lightRig rig="threePt" dir="t"/>
          </a:scene3d>
          <a:sp3d>
            <a:bevelT/>
          </a:sp3d>
        </p:spPr>
        <p:txBody>
          <a:bodyPr wrap="square">
            <a:spAutoFit/>
          </a:bodyPr>
          <a:lstStyle/>
          <a:p>
            <a:pPr algn="just"/>
            <a:r>
              <a:rPr lang="ru-RU" sz="2000" dirty="0" smtClean="0"/>
              <a:t>Зонирование были выполнено таким образом, чтобы максимально объединить автомобильные дороги с близкими погодными условиями. Эти климатические зоны включали влажное замораживание, влажное замораживание или его отсутствие, сухое замораживание и сухое замораживание или его отсутствие. </a:t>
            </a:r>
            <a:endParaRPr lang="ru-RU" sz="2000" dirty="0"/>
          </a:p>
        </p:txBody>
      </p:sp>
      <p:sp>
        <p:nvSpPr>
          <p:cNvPr id="5" name="Rectangle 1"/>
          <p:cNvSpPr>
            <a:spLocks noChangeArrowheads="1"/>
          </p:cNvSpPr>
          <p:nvPr/>
        </p:nvSpPr>
        <p:spPr bwMode="auto">
          <a:xfrm>
            <a:off x="1259632" y="404664"/>
            <a:ext cx="6840760"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rPr>
              <a:t>Стратегическая программа исследований автомобильных дорог по климатическим зонам</a:t>
            </a:r>
            <a:endParaRPr lang="ru-RU" sz="3200" b="1" dirty="0" smtClean="0">
              <a:solidFill>
                <a:srgbClr val="FF0000"/>
              </a:solidFill>
              <a:latin typeface="Times New Roman" pitchFamily="18" charset="0"/>
              <a:cs typeface="Times New Roman" pitchFamily="18" charset="0"/>
            </a:endParaRPr>
          </a:p>
        </p:txBody>
      </p:sp>
      <p:pic>
        <p:nvPicPr>
          <p:cNvPr id="6" name="Рисунок 5" descr="карта БНДУ.jpg"/>
          <p:cNvPicPr>
            <a:picLocks noChangeAspect="1"/>
          </p:cNvPicPr>
          <p:nvPr/>
        </p:nvPicPr>
        <p:blipFill>
          <a:blip r:embed="rId2" cstate="print"/>
          <a:stretch>
            <a:fillRect/>
          </a:stretch>
        </p:blipFill>
        <p:spPr>
          <a:xfrm>
            <a:off x="4427984" y="1844824"/>
            <a:ext cx="4608512" cy="4758719"/>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59632" y="188640"/>
            <a:ext cx="6336704"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a:t>
            </a:r>
            <a:r>
              <a:rPr lang="ru-RU" sz="2400" b="1" dirty="0" smtClean="0">
                <a:solidFill>
                  <a:srgbClr val="FF0000"/>
                </a:solidFill>
              </a:rPr>
              <a:t>к стабилизирующим добавкам</a:t>
            </a:r>
            <a:endParaRPr lang="ru-RU" sz="3200" dirty="0" smtClean="0">
              <a:solidFill>
                <a:srgbClr val="FF0000"/>
              </a:solidFill>
              <a:latin typeface="Times New Roman" pitchFamily="18" charset="0"/>
              <a:cs typeface="Times New Roman" pitchFamily="18" charset="0"/>
            </a:endParaRPr>
          </a:p>
        </p:txBody>
      </p:sp>
      <p:pic>
        <p:nvPicPr>
          <p:cNvPr id="5" name="Рисунок 4" descr="Снимок.JPG"/>
          <p:cNvPicPr>
            <a:picLocks noChangeAspect="1"/>
          </p:cNvPicPr>
          <p:nvPr/>
        </p:nvPicPr>
        <p:blipFill>
          <a:blip r:embed="rId2" cstate="print">
            <a:lum bright="-8000" contrast="14000"/>
          </a:blip>
          <a:stretch>
            <a:fillRect/>
          </a:stretch>
        </p:blipFill>
        <p:spPr>
          <a:xfrm>
            <a:off x="5796136" y="1241376"/>
            <a:ext cx="3183649" cy="5499992"/>
          </a:xfrm>
          <a:prstGeom prst="rect">
            <a:avLst/>
          </a:prstGeom>
          <a:scene3d>
            <a:camera prst="orthographicFront"/>
            <a:lightRig rig="threePt" dir="t"/>
          </a:scene3d>
          <a:sp3d>
            <a:bevelT/>
          </a:sp3d>
        </p:spPr>
      </p:pic>
      <p:sp>
        <p:nvSpPr>
          <p:cNvPr id="1025" name="Rectangle 1"/>
          <p:cNvSpPr>
            <a:spLocks noChangeArrowheads="1"/>
          </p:cNvSpPr>
          <p:nvPr/>
        </p:nvSpPr>
        <p:spPr bwMode="auto">
          <a:xfrm>
            <a:off x="179512" y="1412776"/>
            <a:ext cx="5509120" cy="4493538"/>
          </a:xfrm>
          <a:prstGeom prst="rect">
            <a:avLst/>
          </a:prstGeom>
          <a:solidFill>
            <a:schemeClr val="bg1">
              <a:lumMod val="95000"/>
              <a:alpha val="69000"/>
            </a:schemeClr>
          </a:solidFill>
          <a:ln w="25400">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43815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ru-RU" sz="2200" b="0" i="0" u="none" strike="noStrike" cap="none" normalizeH="0" baseline="0" dirty="0" smtClean="0">
                <a:ln>
                  <a:noFill/>
                </a:ln>
                <a:solidFill>
                  <a:schemeClr val="tx1"/>
                </a:solidFill>
                <a:effectLst/>
                <a:ea typeface="Times New Roman" pitchFamily="18" charset="0"/>
                <a:cs typeface="Arial" pitchFamily="34" charset="0"/>
              </a:rPr>
              <a:t>Рекомендуемое содержание волокон составляет 0,1-0,5 % от массы смеси. Применяемые волокна должны быть стойкими к температурам и влажности.</a:t>
            </a:r>
          </a:p>
          <a:p>
            <a:pPr marL="0" marR="0" lvl="0" indent="4381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ru-RU" sz="2200" b="0" i="0" u="none" strike="noStrike" cap="none" normalizeH="0" baseline="0" dirty="0" smtClean="0">
                <a:ln>
                  <a:noFill/>
                </a:ln>
                <a:solidFill>
                  <a:schemeClr val="tx1"/>
                </a:solidFill>
                <a:effectLst/>
                <a:ea typeface="Times New Roman" pitchFamily="18" charset="0"/>
                <a:cs typeface="Arial" pitchFamily="34" charset="0"/>
              </a:rPr>
              <a:t>В качестве добавок для предотвращения стекания вяжущего может быть использована резиновая крошка или некоторые виды модификаторов органического вяжущего.  Прежде всего, модификаторы служат для увеличения вязкости вяжущего</a:t>
            </a:r>
            <a:r>
              <a:rPr kumimoji="0" lang="ru-RU" sz="2200" b="0" i="0" u="none" strike="noStrike" cap="none" normalizeH="0" baseline="0" dirty="0" smtClean="0">
                <a:ln>
                  <a:noFill/>
                </a:ln>
                <a:solidFill>
                  <a:srgbClr val="000000"/>
                </a:solidFill>
                <a:effectLst/>
                <a:ea typeface="Times New Roman" pitchFamily="18" charset="0"/>
                <a:cs typeface="Arial" pitchFamily="34" charset="0"/>
              </a:rPr>
              <a:t>, но при этом могут помочь поддержать его содержание в пределах структуры асфальтобетона</a:t>
            </a:r>
            <a:r>
              <a:rPr kumimoji="0" lang="ru-RU" sz="22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59632" y="188640"/>
            <a:ext cx="6336704"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a:t>
            </a:r>
            <a:r>
              <a:rPr lang="ru-RU" sz="2400" b="1" dirty="0" smtClean="0">
                <a:solidFill>
                  <a:srgbClr val="FF0000"/>
                </a:solidFill>
              </a:rPr>
              <a:t>к стабилизирующим добавкам</a:t>
            </a:r>
            <a:endParaRPr lang="ru-RU" sz="3200" dirty="0" smtClean="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899592" y="1926123"/>
            <a:ext cx="7200800" cy="3785652"/>
          </a:xfrm>
          <a:prstGeom prst="rect">
            <a:avLst/>
          </a:prstGeom>
          <a:solidFill>
            <a:schemeClr val="bg1">
              <a:lumMod val="95000"/>
              <a:alpha val="69000"/>
            </a:schemeClr>
          </a:solidFill>
          <a:ln w="25400">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algn="ctr"/>
            <a:r>
              <a:rPr lang="ru-RU" sz="2400" b="1" dirty="0" smtClean="0"/>
              <a:t>Содержание стабилизирующей добавки в смесях должно быть не менее:</a:t>
            </a:r>
          </a:p>
          <a:p>
            <a:r>
              <a:rPr lang="ru-RU" sz="2400" dirty="0" smtClean="0"/>
              <a:t> 0,35 % -  по СТО АВТОДОР (ДСК «АВТОБАН»)</a:t>
            </a:r>
          </a:p>
          <a:p>
            <a:r>
              <a:rPr lang="ru-RU" sz="2400" dirty="0" smtClean="0"/>
              <a:t> </a:t>
            </a:r>
          </a:p>
          <a:p>
            <a:pPr algn="ctr"/>
            <a:r>
              <a:rPr lang="ru-RU" sz="2400" dirty="0" smtClean="0"/>
              <a:t>по СТО 4042596 – 001 -2014 (ОАО «КДБ»):</a:t>
            </a:r>
          </a:p>
          <a:p>
            <a:pPr algn="just">
              <a:buFontTx/>
              <a:buChar char="-"/>
            </a:pPr>
            <a:r>
              <a:rPr lang="ru-RU" sz="2400" dirty="0" smtClean="0"/>
              <a:t> 0,30 % для ДАС 15;</a:t>
            </a:r>
          </a:p>
          <a:p>
            <a:r>
              <a:rPr lang="ru-RU" sz="2400" dirty="0" smtClean="0"/>
              <a:t>- 0,45 % для ДАС 10.</a:t>
            </a:r>
          </a:p>
          <a:p>
            <a:endParaRPr lang="ru-RU" sz="2400" dirty="0" smtClean="0"/>
          </a:p>
          <a:p>
            <a:endParaRPr lang="ru-RU" sz="2400" dirty="0" smtClean="0"/>
          </a:p>
          <a:p>
            <a:r>
              <a:rPr lang="ru-RU" sz="2400" dirty="0" smtClean="0"/>
              <a:t> </a:t>
            </a:r>
            <a:endParaRPr lang="ru-RU"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59632" y="188640"/>
            <a:ext cx="6336704" cy="830997"/>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tabLst>
                <a:tab pos="180975" algn="l"/>
                <a:tab pos="1119188" algn="l"/>
              </a:tabLst>
            </a:pPr>
            <a:r>
              <a:rPr lang="ru-RU" sz="2400" b="1" dirty="0" smtClean="0">
                <a:solidFill>
                  <a:srgbClr val="FF0000"/>
                </a:solidFill>
                <a:latin typeface="Times New Roman" pitchFamily="18" charset="0"/>
                <a:ea typeface="Times New Roman" pitchFamily="18" charset="0"/>
                <a:cs typeface="Times New Roman" pitchFamily="18" charset="0"/>
              </a:rPr>
              <a:t>Требования </a:t>
            </a:r>
            <a:r>
              <a:rPr lang="ru-RU" sz="2400" b="1" dirty="0" smtClean="0">
                <a:solidFill>
                  <a:srgbClr val="FF0000"/>
                </a:solidFill>
              </a:rPr>
              <a:t>к структурирующим  добавкам</a:t>
            </a:r>
            <a:endParaRPr lang="ru-RU" sz="3200" dirty="0" smtClean="0">
              <a:solidFill>
                <a:srgbClr val="FF0000"/>
              </a:solidFill>
              <a:latin typeface="Times New Roman" pitchFamily="18" charset="0"/>
              <a:cs typeface="Times New Roman" pitchFamily="18" charset="0"/>
            </a:endParaRPr>
          </a:p>
        </p:txBody>
      </p:sp>
      <p:sp>
        <p:nvSpPr>
          <p:cNvPr id="5" name="Прямоугольник 4"/>
          <p:cNvSpPr/>
          <p:nvPr/>
        </p:nvSpPr>
        <p:spPr>
          <a:xfrm>
            <a:off x="4355976" y="1700808"/>
            <a:ext cx="4572000" cy="4093428"/>
          </a:xfrm>
          <a:prstGeom prst="rect">
            <a:avLst/>
          </a:prstGeom>
          <a:solidFill>
            <a:schemeClr val="bg1">
              <a:lumMod val="85000"/>
              <a:alpha val="84000"/>
            </a:schemeClr>
          </a:solidFill>
          <a:ln w="22225">
            <a:solidFill>
              <a:schemeClr val="bg1"/>
            </a:solidFill>
          </a:ln>
          <a:scene3d>
            <a:camera prst="orthographicFront"/>
            <a:lightRig rig="threePt" dir="t"/>
          </a:scene3d>
          <a:sp3d>
            <a:bevelT/>
          </a:sp3d>
        </p:spPr>
        <p:txBody>
          <a:bodyPr>
            <a:spAutoFit/>
          </a:bodyPr>
          <a:lstStyle/>
          <a:p>
            <a:pPr algn="just"/>
            <a:r>
              <a:rPr lang="ru-RU" sz="2000" dirty="0" smtClean="0"/>
              <a:t>   Наибольшей популярностью в качестве структурирующей добавки пользуются </a:t>
            </a:r>
            <a:r>
              <a:rPr lang="ru-RU" sz="2000" dirty="0" err="1" smtClean="0"/>
              <a:t>гидратная</a:t>
            </a:r>
            <a:r>
              <a:rPr lang="ru-RU" sz="2000" dirty="0" smtClean="0"/>
              <a:t> известь и доломитовый известняк. При применении последнего в его составе содержание извести должно быть более 25 %.</a:t>
            </a:r>
          </a:p>
          <a:p>
            <a:pPr algn="just"/>
            <a:r>
              <a:rPr lang="ru-RU" sz="2000" dirty="0" smtClean="0"/>
              <a:t>   При применении в качестве структурирующей добавки </a:t>
            </a:r>
            <a:r>
              <a:rPr lang="ru-RU" sz="2000" dirty="0" err="1" smtClean="0"/>
              <a:t>гидратной</a:t>
            </a:r>
            <a:r>
              <a:rPr lang="ru-RU" sz="2000" dirty="0" smtClean="0"/>
              <a:t> извести практически во всех дорожно-климатических зонах наблюдается положительный эффект.</a:t>
            </a:r>
          </a:p>
          <a:p>
            <a:pPr algn="just"/>
            <a:endParaRPr lang="ru-RU" sz="2000" dirty="0"/>
          </a:p>
        </p:txBody>
      </p:sp>
      <p:pic>
        <p:nvPicPr>
          <p:cNvPr id="6" name="Рисунок 5" descr="1521596.jpeg"/>
          <p:cNvPicPr>
            <a:picLocks noChangeAspect="1"/>
          </p:cNvPicPr>
          <p:nvPr/>
        </p:nvPicPr>
        <p:blipFill>
          <a:blip r:embed="rId2" cstate="print"/>
          <a:stretch>
            <a:fillRect/>
          </a:stretch>
        </p:blipFill>
        <p:spPr>
          <a:xfrm>
            <a:off x="539552" y="1340768"/>
            <a:ext cx="3059832" cy="2514930"/>
          </a:xfrm>
          <a:prstGeom prst="rect">
            <a:avLst/>
          </a:prstGeom>
          <a:effectLst>
            <a:innerShdw blurRad="63500" dist="50800" dir="18900000">
              <a:prstClr val="black">
                <a:alpha val="50000"/>
              </a:prstClr>
            </a:innerShdw>
          </a:effectLst>
          <a:scene3d>
            <a:camera prst="orthographicFront"/>
            <a:lightRig rig="threePt" dir="t"/>
          </a:scene3d>
          <a:sp3d>
            <a:bevelT/>
          </a:sp3d>
        </p:spPr>
      </p:pic>
      <p:pic>
        <p:nvPicPr>
          <p:cNvPr id="7" name="Рисунок 6" descr="izvest-gashenaja.jpg"/>
          <p:cNvPicPr>
            <a:picLocks noChangeAspect="1"/>
          </p:cNvPicPr>
          <p:nvPr/>
        </p:nvPicPr>
        <p:blipFill>
          <a:blip r:embed="rId3" cstate="print"/>
          <a:stretch>
            <a:fillRect/>
          </a:stretch>
        </p:blipFill>
        <p:spPr>
          <a:xfrm>
            <a:off x="539552" y="4005064"/>
            <a:ext cx="3096343" cy="2520280"/>
          </a:xfrm>
          <a:prstGeom prst="rect">
            <a:avLst/>
          </a:prstGeom>
          <a:solidFill>
            <a:schemeClr val="bg1">
              <a:lumMod val="85000"/>
            </a:schemeClr>
          </a:solidFill>
          <a:effectLst>
            <a:innerShdw blurRad="63500" dist="50800" dir="18900000">
              <a:prstClr val="black">
                <a:alpha val="50000"/>
              </a:prstClr>
            </a:inn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268760"/>
            <a:ext cx="8784976" cy="4247317"/>
          </a:xfrm>
          <a:prstGeom prst="rect">
            <a:avLst/>
          </a:prstGeom>
          <a:solidFill>
            <a:schemeClr val="bg1">
              <a:lumMod val="85000"/>
              <a:alpha val="84000"/>
            </a:schemeClr>
          </a:solidFill>
          <a:ln w="22225">
            <a:solidFill>
              <a:schemeClr val="bg1"/>
            </a:solidFill>
          </a:ln>
          <a:scene3d>
            <a:camera prst="orthographicFront"/>
            <a:lightRig rig="threePt" dir="t"/>
          </a:scene3d>
          <a:sp3d>
            <a:bevelT/>
          </a:sp3d>
        </p:spPr>
        <p:txBody>
          <a:bodyPr wrap="square">
            <a:spAutoFit/>
          </a:bodyPr>
          <a:lstStyle/>
          <a:p>
            <a:pPr algn="just">
              <a:lnSpc>
                <a:spcPct val="150000"/>
              </a:lnSpc>
              <a:buFont typeface="Arial" pitchFamily="34" charset="0"/>
              <a:buChar char="•"/>
            </a:pPr>
            <a:r>
              <a:rPr lang="ru-RU" sz="2000" dirty="0" smtClean="0"/>
              <a:t> Подбор составов открытых высокопористых дренирующих асфальтобетонов должен осуществляться в лаборатории и завершаться проверкой соответствия их физико-механических показателей</a:t>
            </a:r>
          </a:p>
          <a:p>
            <a:pPr algn="just">
              <a:lnSpc>
                <a:spcPct val="150000"/>
              </a:lnSpc>
              <a:buFont typeface="Arial" pitchFamily="34" charset="0"/>
              <a:buChar char="•"/>
            </a:pPr>
            <a:r>
              <a:rPr lang="ru-RU" sz="2000" dirty="0" smtClean="0"/>
              <a:t> Смеси должны быть однородными. </a:t>
            </a:r>
          </a:p>
          <a:p>
            <a:pPr algn="just">
              <a:lnSpc>
                <a:spcPct val="150000"/>
              </a:lnSpc>
              <a:buFont typeface="Arial" pitchFamily="34" charset="0"/>
              <a:buChar char="•"/>
            </a:pPr>
            <a:r>
              <a:rPr lang="ru-RU" sz="2000" dirty="0" smtClean="0"/>
              <a:t> В минеральной части открытых высокопористых дренирующих асфальтобетонных смесей не должно быть зерен, размер которых в 1,25 раза и более превышает номинальный размер зерен, определяемый типом смесей</a:t>
            </a:r>
          </a:p>
          <a:p>
            <a:pPr algn="just">
              <a:lnSpc>
                <a:spcPct val="150000"/>
              </a:lnSpc>
              <a:buFont typeface="Arial" pitchFamily="34" charset="0"/>
              <a:buChar char="•"/>
            </a:pPr>
            <a:r>
              <a:rPr lang="ru-RU" sz="2000" dirty="0" smtClean="0">
                <a:latin typeface="Times New Roman" pitchFamily="18" charset="0"/>
                <a:cs typeface="Times New Roman" pitchFamily="18" charset="0"/>
              </a:rPr>
              <a:t> Для повышения прочности и долговечности рекомендуется также использование волокнистых добавок</a:t>
            </a:r>
            <a:endParaRPr lang="ru-RU" sz="2000" dirty="0"/>
          </a:p>
        </p:txBody>
      </p:sp>
      <p:sp>
        <p:nvSpPr>
          <p:cNvPr id="8" name="Rectangle 1"/>
          <p:cNvSpPr>
            <a:spLocks noChangeArrowheads="1"/>
          </p:cNvSpPr>
          <p:nvPr/>
        </p:nvSpPr>
        <p:spPr bwMode="auto">
          <a:xfrm>
            <a:off x="2339752" y="311752"/>
            <a:ext cx="3600400" cy="584775"/>
          </a:xfrm>
          <a:prstGeom prst="rect">
            <a:avLst/>
          </a:prstGeom>
          <a:solidFill>
            <a:schemeClr val="bg1">
              <a:lumMod val="85000"/>
              <a:alpha val="87000"/>
            </a:schemeClr>
          </a:solidFill>
          <a:ln w="22225">
            <a:solidFill>
              <a:schemeClr val="tx2">
                <a:lumMod val="60000"/>
                <a:lumOff val="40000"/>
              </a:schemeClr>
            </a:solid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180975" algn="l"/>
                <a:tab pos="1119188" algn="l"/>
              </a:tabLst>
            </a:pPr>
            <a:r>
              <a:rPr lang="ru-RU" sz="3200" b="1" dirty="0" smtClean="0">
                <a:solidFill>
                  <a:srgbClr val="FF0000"/>
                </a:solidFill>
                <a:latin typeface="Times New Roman" pitchFamily="18" charset="0"/>
                <a:ea typeface="Times New Roman" pitchFamily="18" charset="0"/>
                <a:cs typeface="Times New Roman" pitchFamily="18" charset="0"/>
              </a:rPr>
              <a:t>Качество</a:t>
            </a:r>
            <a:endParaRPr lang="ru-RU" sz="40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260648"/>
            <a:ext cx="5400600" cy="707886"/>
          </a:xfrm>
          <a:prstGeom prst="rect">
            <a:avLst/>
          </a:prstGeom>
          <a:solidFill>
            <a:schemeClr val="bg2">
              <a:alpha val="75000"/>
            </a:schemeClr>
          </a:solidFill>
          <a:ln w="95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000" dirty="0" smtClean="0">
                <a:latin typeface="Times New Roman" pitchFamily="18" charset="0"/>
                <a:cs typeface="Times New Roman" pitchFamily="18" charset="0"/>
              </a:rPr>
              <a:t>Подбор состава смеси согласно методике NCAT разбит на три основных этапа</a:t>
            </a:r>
            <a:endParaRPr lang="ru-RU" sz="2000" dirty="0">
              <a:latin typeface="Times New Roman" pitchFamily="18" charset="0"/>
              <a:cs typeface="Times New Roman" pitchFamily="18" charset="0"/>
            </a:endParaRPr>
          </a:p>
        </p:txBody>
      </p:sp>
      <p:sp>
        <p:nvSpPr>
          <p:cNvPr id="5" name="Прямоугольник 4"/>
          <p:cNvSpPr/>
          <p:nvPr/>
        </p:nvSpPr>
        <p:spPr>
          <a:xfrm>
            <a:off x="899592" y="1340768"/>
            <a:ext cx="7488832" cy="1015663"/>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just"/>
            <a:r>
              <a:rPr lang="ru-RU" sz="2000" dirty="0" smtClean="0">
                <a:solidFill>
                  <a:srgbClr val="FF0000"/>
                </a:solidFill>
                <a:latin typeface="Times New Roman" pitchFamily="18" charset="0"/>
                <a:cs typeface="Times New Roman" pitchFamily="18" charset="0"/>
              </a:rPr>
              <a:t>Второй этап:</a:t>
            </a:r>
          </a:p>
          <a:p>
            <a:pPr algn="just"/>
            <a:r>
              <a:rPr lang="ru-RU" sz="2000" dirty="0" smtClean="0">
                <a:latin typeface="Times New Roman" pitchFamily="18" charset="0"/>
                <a:cs typeface="Times New Roman" pitchFamily="18" charset="0"/>
              </a:rPr>
              <a:t> Это </a:t>
            </a:r>
            <a:r>
              <a:rPr lang="ru-RU" sz="2000" b="1" dirty="0" smtClean="0">
                <a:latin typeface="Times New Roman" pitchFamily="18" charset="0"/>
                <a:cs typeface="Times New Roman" pitchFamily="18" charset="0"/>
              </a:rPr>
              <a:t>подбор гранулометрического состава</a:t>
            </a:r>
            <a:r>
              <a:rPr lang="ru-RU" sz="2000" dirty="0" smtClean="0">
                <a:latin typeface="Times New Roman" pitchFamily="18" charset="0"/>
                <a:cs typeface="Times New Roman" pitchFamily="18" charset="0"/>
              </a:rPr>
              <a:t> в зависимости от области применения дренирующих асфальтобетонов.</a:t>
            </a:r>
            <a:endParaRPr lang="ru-RU" sz="2000" dirty="0">
              <a:latin typeface="Times New Roman" pitchFamily="18" charset="0"/>
              <a:cs typeface="Times New Roman" pitchFamily="18" charset="0"/>
            </a:endParaRPr>
          </a:p>
        </p:txBody>
      </p:sp>
      <p:sp>
        <p:nvSpPr>
          <p:cNvPr id="7" name="Прямоугольник 6"/>
          <p:cNvSpPr/>
          <p:nvPr/>
        </p:nvSpPr>
        <p:spPr>
          <a:xfrm>
            <a:off x="899592" y="2708920"/>
            <a:ext cx="7488832" cy="3785652"/>
          </a:xfrm>
          <a:prstGeom prst="rect">
            <a:avLst/>
          </a:prstGeom>
          <a:solidFill>
            <a:schemeClr val="bg1">
              <a:lumMod val="85000"/>
              <a:alpha val="67000"/>
            </a:schemeClr>
          </a:solidFill>
          <a:ln w="25400">
            <a:solidFill>
              <a:schemeClr val="bg1">
                <a:lumMod val="75000"/>
              </a:schemeClr>
            </a:solidFill>
          </a:ln>
          <a:scene3d>
            <a:camera prst="orthographicFront"/>
            <a:lightRig rig="threePt" dir="t"/>
          </a:scene3d>
          <a:sp3d>
            <a:bevelT/>
          </a:sp3d>
        </p:spPr>
        <p:txBody>
          <a:bodyPr wrap="square">
            <a:spAutoFit/>
          </a:bodyPr>
          <a:lstStyle/>
          <a:p>
            <a:pPr algn="just"/>
            <a:r>
              <a:rPr lang="ru-RU" sz="2000" dirty="0" smtClean="0">
                <a:solidFill>
                  <a:srgbClr val="FF0000"/>
                </a:solidFill>
                <a:latin typeface="Times New Roman" pitchFamily="18" charset="0"/>
                <a:cs typeface="Times New Roman" pitchFamily="18" charset="0"/>
              </a:rPr>
              <a:t> Третий этап:</a:t>
            </a:r>
          </a:p>
          <a:p>
            <a:pPr algn="just"/>
            <a:r>
              <a:rPr lang="ru-RU" sz="2000" b="1" dirty="0" smtClean="0">
                <a:latin typeface="Times New Roman" pitchFamily="18" charset="0"/>
                <a:cs typeface="Times New Roman" pitchFamily="18" charset="0"/>
              </a:rPr>
              <a:t>Выбор оптимального содержания битумного вяжущего и проверка качества готового дренирующего асфальтобетона. </a:t>
            </a:r>
          </a:p>
          <a:p>
            <a:pPr algn="just"/>
            <a:r>
              <a:rPr lang="ru-RU" sz="2000" dirty="0" smtClean="0">
                <a:latin typeface="Times New Roman" pitchFamily="18" charset="0"/>
                <a:cs typeface="Times New Roman" pitchFamily="18" charset="0"/>
              </a:rPr>
              <a:t>Оптимальное содержание вяжущего определяется с помощью проведения ряда испытаний смеси и образцов, уплотненных в </a:t>
            </a:r>
            <a:r>
              <a:rPr lang="ru-RU" sz="2000" dirty="0" err="1" smtClean="0">
                <a:latin typeface="Times New Roman" pitchFamily="18" charset="0"/>
                <a:cs typeface="Times New Roman" pitchFamily="18" charset="0"/>
              </a:rPr>
              <a:t>гираторном</a:t>
            </a:r>
            <a:r>
              <a:rPr lang="ru-RU" sz="2000" dirty="0" smtClean="0">
                <a:latin typeface="Times New Roman" pitchFamily="18" charset="0"/>
                <a:cs typeface="Times New Roman" pitchFamily="18" charset="0"/>
              </a:rPr>
              <a:t> прессе. </a:t>
            </a:r>
          </a:p>
          <a:p>
            <a:pPr algn="just"/>
            <a:r>
              <a:rPr lang="ru-RU" sz="2000" dirty="0" smtClean="0">
                <a:latin typeface="Times New Roman" pitchFamily="18" charset="0"/>
                <a:cs typeface="Times New Roman" pitchFamily="18" charset="0"/>
              </a:rPr>
              <a:t>К ним относятся: </a:t>
            </a:r>
          </a:p>
          <a:p>
            <a:pPr algn="just">
              <a:buFont typeface="Arial" pitchFamily="34" charset="0"/>
              <a:buChar char="•"/>
            </a:pPr>
            <a:r>
              <a:rPr lang="ru-RU" sz="2000" b="1" dirty="0" smtClean="0">
                <a:latin typeface="Times New Roman" pitchFamily="18" charset="0"/>
                <a:cs typeface="Times New Roman" pitchFamily="18" charset="0"/>
              </a:rPr>
              <a:t> определение стекания вяжущего </a:t>
            </a:r>
            <a:r>
              <a:rPr lang="ru-RU" sz="2000" dirty="0" smtClean="0">
                <a:latin typeface="Times New Roman" pitchFamily="18" charset="0"/>
                <a:cs typeface="Times New Roman" pitchFamily="18" charset="0"/>
              </a:rPr>
              <a:t>(не более 0,3%) </a:t>
            </a:r>
          </a:p>
          <a:p>
            <a:pPr algn="just">
              <a:buFont typeface="Arial" pitchFamily="34" charset="0"/>
              <a:buChar char="•"/>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пористость </a:t>
            </a:r>
            <a:r>
              <a:rPr lang="ru-RU" sz="2000" dirty="0" smtClean="0">
                <a:latin typeface="Times New Roman" pitchFamily="18" charset="0"/>
                <a:cs typeface="Times New Roman" pitchFamily="18" charset="0"/>
              </a:rPr>
              <a:t>(не менее 18%)</a:t>
            </a:r>
          </a:p>
          <a:p>
            <a:pPr algn="just">
              <a:buFont typeface="Arial" pitchFamily="34" charset="0"/>
              <a:buChar char="•"/>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износостойкость образцов до и после старения </a:t>
            </a:r>
            <a:r>
              <a:rPr lang="ru-RU" sz="2000" dirty="0" smtClean="0">
                <a:latin typeface="Times New Roman" pitchFamily="18" charset="0"/>
                <a:cs typeface="Times New Roman" pitchFamily="18" charset="0"/>
              </a:rPr>
              <a:t>(потери по массе не более 20 и 30%, соответственно) </a:t>
            </a:r>
          </a:p>
          <a:p>
            <a:pPr algn="just">
              <a:buFont typeface="Arial" pitchFamily="34" charset="0"/>
              <a:buChar char="•"/>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водостойкость</a:t>
            </a:r>
            <a:r>
              <a:rPr lang="ru-RU" sz="2000" dirty="0" smtClean="0">
                <a:latin typeface="Times New Roman" pitchFamily="18" charset="0"/>
                <a:cs typeface="Times New Roman" pitchFamily="18" charset="0"/>
              </a:rPr>
              <a:t> (остаточная прочность не менее 80%).</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064896" cy="461665"/>
          </a:xfrm>
          <a:prstGeom prst="rect">
            <a:avLst/>
          </a:prstGeom>
          <a:solidFill>
            <a:schemeClr val="bg2">
              <a:alpha val="75000"/>
            </a:schemeClr>
          </a:solidFill>
          <a:ln w="95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400" b="1" dirty="0" smtClean="0">
                <a:latin typeface="Times New Roman" pitchFamily="18" charset="0"/>
                <a:cs typeface="Times New Roman" pitchFamily="18" charset="0"/>
              </a:rPr>
              <a:t>Основные фракции минеральных материалов в Европе</a:t>
            </a:r>
            <a:endParaRPr lang="ru-RU"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019175" y="1138238"/>
            <a:ext cx="7105650" cy="4581525"/>
          </a:xfrm>
          <a:prstGeom prst="rect">
            <a:avLst/>
          </a:prstGeom>
          <a:noFill/>
          <a:ln w="22225">
            <a:solidFill>
              <a:schemeClr val="accent1"/>
            </a:solid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260648"/>
            <a:ext cx="3384376" cy="400110"/>
          </a:xfrm>
          <a:prstGeom prst="rect">
            <a:avLst/>
          </a:prstGeom>
          <a:solidFill>
            <a:schemeClr val="bg2">
              <a:alpha val="75000"/>
            </a:schemeClr>
          </a:solidFill>
          <a:ln w="952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sz="2000" b="1" dirty="0" smtClean="0">
                <a:latin typeface="Times New Roman" pitchFamily="18" charset="0"/>
                <a:cs typeface="Times New Roman" pitchFamily="18" charset="0"/>
              </a:rPr>
              <a:t>Набор основных сит </a:t>
            </a:r>
            <a:endParaRPr lang="ru-RU" sz="2000"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179512" y="1196752"/>
            <a:ext cx="8712968" cy="4851203"/>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16632"/>
            <a:ext cx="6264696" cy="923330"/>
          </a:xfrm>
          <a:prstGeom prst="rect">
            <a:avLst/>
          </a:prstGeom>
          <a:solidFill>
            <a:schemeClr val="bg2">
              <a:alpha val="69000"/>
            </a:schemeClr>
          </a:solidFill>
          <a:ln w="15875">
            <a:solidFill>
              <a:schemeClr val="tx2">
                <a:lumMod val="60000"/>
                <a:lumOff val="40000"/>
              </a:schemeClr>
            </a:solidFill>
          </a:ln>
          <a:scene3d>
            <a:camera prst="orthographicFront"/>
            <a:lightRig rig="threePt" dir="t"/>
          </a:scene3d>
          <a:sp3d>
            <a:bevelT/>
          </a:sp3d>
        </p:spPr>
        <p:txBody>
          <a:bodyPr wrap="square">
            <a:spAutoFit/>
          </a:bodyPr>
          <a:lstStyle/>
          <a:p>
            <a:pPr algn="ctr"/>
            <a:r>
              <a:rPr lang="ru-RU" b="1" dirty="0" smtClean="0">
                <a:latin typeface="Times New Roman" pitchFamily="18" charset="0"/>
                <a:cs typeface="Times New Roman" pitchFamily="18" charset="0"/>
              </a:rPr>
              <a:t>Рекомендации различных штатов в США к подбору составов дренирующих асфальтобетонов с максимальным размером зерен 9,5 мм (3/8 дюйма) (ASTM D 6932/6932M)</a:t>
            </a:r>
            <a:endParaRPr lang="ru-RU"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07503" y="1124744"/>
          <a:ext cx="8856988" cy="5273144"/>
        </p:xfrm>
        <a:graphic>
          <a:graphicData uri="http://schemas.openxmlformats.org/drawingml/2006/table">
            <a:tbl>
              <a:tblPr>
                <a:effectLst>
                  <a:innerShdw blurRad="63500" dist="50800" dir="18900000">
                    <a:prstClr val="black">
                      <a:alpha val="50000"/>
                    </a:prstClr>
                  </a:innerShdw>
                </a:effectLst>
                <a:tableStyleId>{35758FB7-9AC5-4552-8A53-C91805E547FA}</a:tableStyleId>
              </a:tblPr>
              <a:tblGrid>
                <a:gridCol w="1075906"/>
                <a:gridCol w="652287"/>
                <a:gridCol w="792088"/>
                <a:gridCol w="360040"/>
                <a:gridCol w="720080"/>
                <a:gridCol w="504056"/>
                <a:gridCol w="432048"/>
                <a:gridCol w="432048"/>
                <a:gridCol w="504056"/>
                <a:gridCol w="504056"/>
                <a:gridCol w="504056"/>
                <a:gridCol w="504056"/>
                <a:gridCol w="648072"/>
                <a:gridCol w="576064"/>
                <a:gridCol w="648075"/>
              </a:tblGrid>
              <a:tr h="432048">
                <a:tc row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Размер сит</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Аризона</a:t>
                      </a:r>
                    </a:p>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r>
                        <a:rPr lang="ru-RU" sz="1000" dirty="0" err="1" smtClean="0">
                          <a:latin typeface="Times New Roman" pitchFamily="18" charset="0"/>
                          <a:cs typeface="Times New Roman" pitchFamily="18" charset="0"/>
                        </a:rPr>
                        <a:t>немодифицированный</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битум)</a:t>
                      </a:r>
                      <a:endParaRPr lang="ru-RU" sz="1000" b="1"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Аризона</a:t>
                      </a:r>
                    </a:p>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r>
                        <a:rPr lang="ru-RU" sz="1000" dirty="0" err="1">
                          <a:latin typeface="Times New Roman" pitchFamily="18" charset="0"/>
                          <a:cs typeface="Times New Roman" pitchFamily="18" charset="0"/>
                        </a:rPr>
                        <a:t>резино-битумное</a:t>
                      </a:r>
                      <a:r>
                        <a:rPr lang="ru-RU" sz="1000" dirty="0">
                          <a:latin typeface="Times New Roman" pitchFamily="18" charset="0"/>
                          <a:cs typeface="Times New Roman" pitchFamily="18" charset="0"/>
                        </a:rPr>
                        <a:t> вяжущее)</a:t>
                      </a:r>
                      <a:endParaRPr lang="ru-RU" sz="1000" b="1"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Калифорния</a:t>
                      </a:r>
                      <a:endParaRPr lang="ru-RU" sz="1000" b="1"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Флорида</a:t>
                      </a:r>
                      <a:endParaRPr lang="ru-RU" sz="1000" b="1">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Невада</a:t>
                      </a:r>
                      <a:endParaRPr lang="ru-RU" sz="1000" b="1">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Вайоминг</a:t>
                      </a:r>
                      <a:endParaRPr lang="ru-RU" sz="1000" b="1">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Джорджия</a:t>
                      </a:r>
                      <a:endParaRPr lang="ru-RU" sz="1000" b="1"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r>
              <a:tr h="785623">
                <a:tc vMerge="1">
                  <a:txBody>
                    <a:bodyPr/>
                    <a:lstStyle/>
                    <a:p>
                      <a:endParaRPr lang="ru-RU"/>
                    </a:p>
                  </a:txBody>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Мин.</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Макс.</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Мин.</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Макс.</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Мин.</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Макс.</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Мин.</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Макс.</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Мин.</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Макс.</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Мин.</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Макс.</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Мин.</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Макс.</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314249">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12,5 мм (½ дюйма)</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100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471374">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9,5 мм (3/8 дюйма)</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100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
                      </a:r>
                      <a:br>
                        <a:rPr lang="ru-RU" sz="1000" dirty="0">
                          <a:latin typeface="Times New Roman" pitchFamily="18" charset="0"/>
                          <a:cs typeface="Times New Roman" pitchFamily="18" charset="0"/>
                        </a:rPr>
                      </a:b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90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85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95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97</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85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314249">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4,75 мм (№4)</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35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55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30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45</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29</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36</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10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65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314249">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2,36 мм (№8)</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9</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14</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8</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7</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18</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25</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172783">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2,00 мм (№10)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4</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12</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172783">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1,18 мм (№16)</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12</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22</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314249">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0,075 мм (№200)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2,5</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5</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7</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2</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4</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r>
              <a:tr h="589217">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Тип битумного вяжущего</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PG 64-16</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PG 64-16 + 20% дробленой резины</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AR 4000</a:t>
                      </a:r>
                    </a:p>
                    <a:p>
                      <a:pPr marL="54610" marR="54610" algn="ctr">
                        <a:lnSpc>
                          <a:spcPts val="1645"/>
                        </a:lnSpc>
                        <a:spcBef>
                          <a:spcPts val="255"/>
                        </a:spcBef>
                        <a:spcAft>
                          <a:spcPts val="255"/>
                        </a:spcAft>
                      </a:pPr>
                      <a:r>
                        <a:rPr lang="ru-RU" sz="1000">
                          <a:latin typeface="Times New Roman" pitchFamily="18" charset="0"/>
                          <a:cs typeface="Times New Roman" pitchFamily="18" charset="0"/>
                        </a:rPr>
                        <a:t>AR 8000</a:t>
                      </a:r>
                    </a:p>
                    <a:p>
                      <a:pPr marL="54610" marR="54610" algn="ctr">
                        <a:lnSpc>
                          <a:spcPts val="1645"/>
                        </a:lnSpc>
                        <a:spcBef>
                          <a:spcPts val="255"/>
                        </a:spcBef>
                        <a:spcAft>
                          <a:spcPts val="255"/>
                        </a:spcAft>
                      </a:pPr>
                      <a:r>
                        <a:rPr lang="ru-RU" sz="1000">
                          <a:latin typeface="Times New Roman" pitchFamily="18" charset="0"/>
                          <a:cs typeface="Times New Roman" pitchFamily="18" charset="0"/>
                        </a:rPr>
                        <a:t>или PBA-6</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AC 30 + 12% дробленой резины</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AC 20P или</a:t>
                      </a:r>
                    </a:p>
                    <a:p>
                      <a:pPr marL="54610" marR="54610" algn="ctr">
                        <a:lnSpc>
                          <a:spcPts val="1645"/>
                        </a:lnSpc>
                        <a:spcBef>
                          <a:spcPts val="255"/>
                        </a:spcBef>
                        <a:spcAft>
                          <a:spcPts val="255"/>
                        </a:spcAft>
                      </a:pPr>
                      <a:r>
                        <a:rPr lang="ru-RU" sz="1000" dirty="0">
                          <a:latin typeface="Times New Roman" pitchFamily="18" charset="0"/>
                          <a:cs typeface="Times New Roman" pitchFamily="18" charset="0"/>
                        </a:rPr>
                        <a:t>AC 30</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PG 64-22 или</a:t>
                      </a:r>
                    </a:p>
                    <a:p>
                      <a:pPr marL="54610" marR="54610" algn="ctr">
                        <a:lnSpc>
                          <a:spcPts val="1645"/>
                        </a:lnSpc>
                        <a:spcBef>
                          <a:spcPts val="255"/>
                        </a:spcBef>
                        <a:spcAft>
                          <a:spcPts val="255"/>
                        </a:spcAft>
                      </a:pPr>
                      <a:r>
                        <a:rPr lang="ru-RU" sz="1000" dirty="0">
                          <a:latin typeface="Times New Roman" pitchFamily="18" charset="0"/>
                          <a:cs typeface="Times New Roman" pitchFamily="18" charset="0"/>
                        </a:rPr>
                        <a:t>PG 70-28</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PG 67-22</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r>
              <a:tr h="518349">
                <a:tc>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Содержание битумного вяжущего</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6.0%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8.5-10%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6.5-8%</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a:latin typeface="Times New Roman" pitchFamily="18" charset="0"/>
                          <a:cs typeface="Times New Roman" pitchFamily="18" charset="0"/>
                        </a:rPr>
                        <a:t>5.5-7.0%</a:t>
                      </a:r>
                      <a:endParaRPr lang="ru-RU" sz="100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Обычно 6.5%</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6.3-6.8%</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c gridSpan="2">
                  <a:txBody>
                    <a:bodyPr/>
                    <a:lstStyle/>
                    <a:p>
                      <a:pPr marL="54610" marR="54610" algn="ctr">
                        <a:lnSpc>
                          <a:spcPts val="1645"/>
                        </a:lnSpc>
                        <a:spcBef>
                          <a:spcPts val="255"/>
                        </a:spcBef>
                        <a:spcAft>
                          <a:spcPts val="255"/>
                        </a:spcAft>
                      </a:pPr>
                      <a:r>
                        <a:rPr lang="ru-RU" sz="1000" dirty="0">
                          <a:latin typeface="Times New Roman" pitchFamily="18" charset="0"/>
                          <a:cs typeface="Times New Roman" pitchFamily="18" charset="0"/>
                        </a:rPr>
                        <a:t>6.0-7.3%</a:t>
                      </a:r>
                      <a:endParaRPr lang="ru-RU" sz="1000" dirty="0">
                        <a:latin typeface="Times New Roman" pitchFamily="18" charset="0"/>
                        <a:ea typeface="Times New Roman"/>
                        <a:cs typeface="Times New Roman" pitchFamily="18" charset="0"/>
                      </a:endParaRPr>
                    </a:p>
                  </a:txBody>
                  <a:tcPr marL="0" marR="0" marT="0" marB="0" anchor="ctr">
                    <a:solidFill>
                      <a:schemeClr val="bg1">
                        <a:lumMod val="85000"/>
                        <a:alpha val="66000"/>
                      </a:schemeClr>
                    </a:solid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332656"/>
            <a:ext cx="6912768" cy="646331"/>
          </a:xfrm>
          <a:prstGeom prst="rect">
            <a:avLst/>
          </a:prstGeom>
          <a:solidFill>
            <a:schemeClr val="bg1">
              <a:lumMod val="85000"/>
            </a:schemeClr>
          </a:solidFill>
          <a:ln w="19050">
            <a:solidFill>
              <a:schemeClr val="bg1">
                <a:lumMod val="85000"/>
              </a:schemeClr>
            </a:solidFill>
          </a:ln>
          <a:scene3d>
            <a:camera prst="orthographicFront"/>
            <a:lightRig rig="threePt" dir="t"/>
          </a:scene3d>
          <a:sp3d>
            <a:bevelT/>
          </a:sp3d>
        </p:spPr>
        <p:txBody>
          <a:bodyPr wrap="square">
            <a:spAutoFit/>
          </a:bodyPr>
          <a:lstStyle/>
          <a:p>
            <a:pPr algn="ctr"/>
            <a:r>
              <a:rPr lang="ru-RU" b="1" dirty="0" smtClean="0">
                <a:latin typeface="Times New Roman" pitchFamily="18" charset="0"/>
                <a:cs typeface="Times New Roman" pitchFamily="18" charset="0"/>
              </a:rPr>
              <a:t>Гранулометрические составы дренирующих асфальтобетонных смесей в Германии </a:t>
            </a:r>
            <a:endParaRPr lang="ru-RU"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755576" y="1628800"/>
          <a:ext cx="7560840" cy="3312367"/>
        </p:xfrm>
        <a:graphic>
          <a:graphicData uri="http://schemas.openxmlformats.org/drawingml/2006/table">
            <a:tbl>
              <a:tblPr>
                <a:effectLst>
                  <a:innerShdw blurRad="63500" dist="50800" dir="18900000">
                    <a:prstClr val="black">
                      <a:alpha val="50000"/>
                    </a:prstClr>
                  </a:innerShdw>
                </a:effectLst>
              </a:tblPr>
              <a:tblGrid>
                <a:gridCol w="2278837"/>
                <a:gridCol w="2278837"/>
                <a:gridCol w="1893234"/>
                <a:gridCol w="1109932"/>
              </a:tblGrid>
              <a:tr h="590151">
                <a:tc rowSpan="2">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Размеры сит, мм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gridSpan="3">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Проходы, %, в зависимости от типа дренирующего асфальтобетона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hMerge="1">
                  <a:txBody>
                    <a:bodyPr/>
                    <a:lstStyle/>
                    <a:p>
                      <a:endParaRPr lang="ru-RU"/>
                    </a:p>
                  </a:txBody>
                  <a:tcPr/>
                </a:tc>
                <a:tc hMerge="1">
                  <a:txBody>
                    <a:bodyPr/>
                    <a:lstStyle/>
                    <a:p>
                      <a:endParaRPr lang="ru-RU"/>
                    </a:p>
                  </a:txBody>
                  <a:tcPr/>
                </a:tc>
              </a:tr>
              <a:tr h="340277">
                <a:tc vMerge="1">
                  <a:txBody>
                    <a:bodyPr/>
                    <a:lstStyle/>
                    <a:p>
                      <a:endParaRPr lang="ru-RU"/>
                    </a:p>
                  </a:txBody>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РА16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РА11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b="1" dirty="0">
                          <a:latin typeface="Times New Roman" pitchFamily="18" charset="0"/>
                          <a:ea typeface="Times New Roman"/>
                          <a:cs typeface="Times New Roman" pitchFamily="18" charset="0"/>
                        </a:rPr>
                        <a:t>РА8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22,4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a:lnSpc>
                          <a:spcPct val="115000"/>
                        </a:lnSpc>
                      </a:pPr>
                      <a:endParaRPr lang="ru-RU" sz="12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a:lnSpc>
                          <a:spcPct val="115000"/>
                        </a:lnSpc>
                      </a:pPr>
                      <a:endParaRPr lang="ru-RU" sz="12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16,0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a:lnSpc>
                          <a:spcPct val="115000"/>
                        </a:lnSpc>
                      </a:pPr>
                      <a:endParaRPr lang="ru-RU" sz="120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a:lnSpc>
                          <a:spcPct val="115000"/>
                        </a:lnSpc>
                      </a:pPr>
                      <a:endParaRPr lang="ru-RU" sz="12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90-100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a:lnSpc>
                          <a:spcPct val="115000"/>
                        </a:lnSpc>
                      </a:pPr>
                      <a:endParaRPr lang="ru-RU" sz="12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a:lnSpc>
                          <a:spcPct val="115000"/>
                        </a:lnSpc>
                      </a:pPr>
                      <a:endParaRPr lang="ru-RU" sz="1200" dirty="0">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5-15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5-10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r h="340277">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0,063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a:latin typeface="Times New Roman" pitchFamily="18" charset="0"/>
                          <a:ea typeface="Times New Roman"/>
                          <a:cs typeface="Times New Roman" pitchFamily="18"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54610" marR="54610" algn="ctr">
                        <a:lnSpc>
                          <a:spcPts val="1645"/>
                        </a:lnSpc>
                        <a:spcBef>
                          <a:spcPts val="255"/>
                        </a:spcBef>
                        <a:spcAft>
                          <a:spcPts val="255"/>
                        </a:spcAft>
                      </a:pPr>
                      <a:r>
                        <a:rPr lang="ru-RU" sz="1400" dirty="0">
                          <a:latin typeface="Times New Roman" pitchFamily="18" charset="0"/>
                          <a:ea typeface="Times New Roman"/>
                          <a:cs typeface="Times New Roman" pitchFamily="18"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3170</Words>
  <Application>Microsoft Office PowerPoint</Application>
  <PresentationFormat>On-screen Show (4:3)</PresentationFormat>
  <Paragraphs>910</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NTHelvetica/Cyrillic</vt:lpstr>
      <vt:lpstr>Arial</vt:lpstr>
      <vt:lpstr>Calibri</vt:lpstr>
      <vt:lpstr>Times New Roman</vt:lpstr>
      <vt:lpstr>Wingdings</vt:lpstr>
      <vt:lpstr>Тема Office</vt:lpstr>
      <vt:lpstr> </vt:lpstr>
      <vt:lpstr>Классификация дренирующих асфальтобетонов по назначению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Щебень</vt:lpstr>
      <vt:lpstr>PowerPoint Presentation</vt:lpstr>
      <vt:lpstr>PowerPoint Presentation</vt:lpstr>
      <vt:lpstr>Определение истираемости методом Лос-Анджелеса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Краткая характеристика развития рынка ПБВ </vt:lpstr>
      <vt:lpstr>PowerPoint Presentation</vt:lpstr>
      <vt:lpstr>Недостатки отечественных полимерно-битумных вяжущих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Голюбин КД</dc:creator>
  <cp:lastModifiedBy>HP6</cp:lastModifiedBy>
  <cp:revision>179</cp:revision>
  <dcterms:created xsi:type="dcterms:W3CDTF">2015-05-07T08:34:28Z</dcterms:created>
  <dcterms:modified xsi:type="dcterms:W3CDTF">2015-06-10T05:22:14Z</dcterms:modified>
</cp:coreProperties>
</file>